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37"/>
  </p:notesMasterIdLst>
  <p:sldIdLst>
    <p:sldId id="256" r:id="rId2"/>
    <p:sldId id="293" r:id="rId3"/>
    <p:sldId id="290" r:id="rId4"/>
    <p:sldId id="308" r:id="rId5"/>
    <p:sldId id="307" r:id="rId6"/>
    <p:sldId id="302" r:id="rId7"/>
    <p:sldId id="296" r:id="rId8"/>
    <p:sldId id="309" r:id="rId9"/>
    <p:sldId id="303" r:id="rId10"/>
    <p:sldId id="304" r:id="rId11"/>
    <p:sldId id="305" r:id="rId12"/>
    <p:sldId id="257" r:id="rId13"/>
    <p:sldId id="297" r:id="rId14"/>
    <p:sldId id="318" r:id="rId15"/>
    <p:sldId id="314" r:id="rId16"/>
    <p:sldId id="276" r:id="rId17"/>
    <p:sldId id="282" r:id="rId18"/>
    <p:sldId id="317" r:id="rId19"/>
    <p:sldId id="283" r:id="rId20"/>
    <p:sldId id="286" r:id="rId21"/>
    <p:sldId id="306" r:id="rId22"/>
    <p:sldId id="289" r:id="rId23"/>
    <p:sldId id="300" r:id="rId24"/>
    <p:sldId id="284" r:id="rId25"/>
    <p:sldId id="287" r:id="rId26"/>
    <p:sldId id="285" r:id="rId27"/>
    <p:sldId id="288" r:id="rId28"/>
    <p:sldId id="310" r:id="rId29"/>
    <p:sldId id="316" r:id="rId30"/>
    <p:sldId id="298" r:id="rId31"/>
    <p:sldId id="301" r:id="rId32"/>
    <p:sldId id="278" r:id="rId33"/>
    <p:sldId id="291" r:id="rId34"/>
    <p:sldId id="272" r:id="rId35"/>
    <p:sldId id="312"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122"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76AFAE-9000-44DC-92A4-C0756E53021E}" type="datetimeFigureOut">
              <a:rPr lang="en-US" smtClean="0"/>
              <a:pPr/>
              <a:t>6/2/2020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60BF6C-854C-4A9E-B1D5-5D3C4A65B78F}" type="slidenum">
              <a:rPr lang="en-US" smtClean="0"/>
              <a:pPr/>
              <a:t>‹#›</a:t>
            </a:fld>
            <a:endParaRPr lang="en-US"/>
          </a:p>
        </p:txBody>
      </p:sp>
    </p:spTree>
    <p:extLst>
      <p:ext uri="{BB962C8B-B14F-4D97-AF65-F5344CB8AC3E}">
        <p14:creationId xmlns:p14="http://schemas.microsoft.com/office/powerpoint/2010/main" val="1585461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FD35232-DE8F-4C66-8A84-461E2B8640AC}" type="datetimeFigureOut">
              <a:rPr lang="en-US" smtClean="0"/>
              <a:pPr/>
              <a:t>6/2/2020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4D46EB-E6FF-40AC-97E2-E0A48E3E966B}" type="slidenum">
              <a:rPr lang="en-US" smtClean="0"/>
              <a:pPr/>
              <a:t>‹#›</a:t>
            </a:fld>
            <a:endParaRPr lang="en-US"/>
          </a:p>
        </p:txBody>
      </p:sp>
    </p:spTree>
    <p:extLst>
      <p:ext uri="{BB962C8B-B14F-4D97-AF65-F5344CB8AC3E}">
        <p14:creationId xmlns:p14="http://schemas.microsoft.com/office/powerpoint/2010/main" val="1409231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D35232-DE8F-4C66-8A84-461E2B8640AC}" type="datetimeFigureOut">
              <a:rPr lang="en-US" smtClean="0"/>
              <a:pPr/>
              <a:t>6/2/2020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4D46EB-E6FF-40AC-97E2-E0A48E3E966B}" type="slidenum">
              <a:rPr lang="en-US" smtClean="0"/>
              <a:pPr/>
              <a:t>‹#›</a:t>
            </a:fld>
            <a:endParaRPr lang="en-US"/>
          </a:p>
        </p:txBody>
      </p:sp>
    </p:spTree>
    <p:extLst>
      <p:ext uri="{BB962C8B-B14F-4D97-AF65-F5344CB8AC3E}">
        <p14:creationId xmlns:p14="http://schemas.microsoft.com/office/powerpoint/2010/main" val="2775922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D35232-DE8F-4C66-8A84-461E2B8640AC}" type="datetimeFigureOut">
              <a:rPr lang="en-US" smtClean="0"/>
              <a:pPr/>
              <a:t>6/2/2020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4D46EB-E6FF-40AC-97E2-E0A48E3E966B}" type="slidenum">
              <a:rPr lang="en-US" smtClean="0"/>
              <a:pPr/>
              <a:t>‹#›</a:t>
            </a:fld>
            <a:endParaRPr lang="en-US"/>
          </a:p>
        </p:txBody>
      </p:sp>
    </p:spTree>
    <p:extLst>
      <p:ext uri="{BB962C8B-B14F-4D97-AF65-F5344CB8AC3E}">
        <p14:creationId xmlns:p14="http://schemas.microsoft.com/office/powerpoint/2010/main" val="1649060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D35232-DE8F-4C66-8A84-461E2B8640AC}" type="datetimeFigureOut">
              <a:rPr lang="en-US" smtClean="0"/>
              <a:pPr/>
              <a:t>6/2/2020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4D46EB-E6FF-40AC-97E2-E0A48E3E966B}" type="slidenum">
              <a:rPr lang="en-US" smtClean="0"/>
              <a:pPr/>
              <a:t>‹#›</a:t>
            </a:fld>
            <a:endParaRPr lang="en-US"/>
          </a:p>
        </p:txBody>
      </p:sp>
    </p:spTree>
    <p:extLst>
      <p:ext uri="{BB962C8B-B14F-4D97-AF65-F5344CB8AC3E}">
        <p14:creationId xmlns:p14="http://schemas.microsoft.com/office/powerpoint/2010/main" val="1254440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FD35232-DE8F-4C66-8A84-461E2B8640AC}" type="datetimeFigureOut">
              <a:rPr lang="en-US" smtClean="0"/>
              <a:pPr/>
              <a:t>6/2/2020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4D46EB-E6FF-40AC-97E2-E0A48E3E966B}" type="slidenum">
              <a:rPr lang="en-US" smtClean="0"/>
              <a:pPr/>
              <a:t>‹#›</a:t>
            </a:fld>
            <a:endParaRPr lang="en-US"/>
          </a:p>
        </p:txBody>
      </p:sp>
    </p:spTree>
    <p:extLst>
      <p:ext uri="{BB962C8B-B14F-4D97-AF65-F5344CB8AC3E}">
        <p14:creationId xmlns:p14="http://schemas.microsoft.com/office/powerpoint/2010/main" val="1290125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FD35232-DE8F-4C66-8A84-461E2B8640AC}" type="datetimeFigureOut">
              <a:rPr lang="en-US" smtClean="0"/>
              <a:pPr/>
              <a:t>6/2/2020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4D46EB-E6FF-40AC-97E2-E0A48E3E966B}" type="slidenum">
              <a:rPr lang="en-US" smtClean="0"/>
              <a:pPr/>
              <a:t>‹#›</a:t>
            </a:fld>
            <a:endParaRPr lang="en-US"/>
          </a:p>
        </p:txBody>
      </p:sp>
    </p:spTree>
    <p:extLst>
      <p:ext uri="{BB962C8B-B14F-4D97-AF65-F5344CB8AC3E}">
        <p14:creationId xmlns:p14="http://schemas.microsoft.com/office/powerpoint/2010/main" val="886554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FD35232-DE8F-4C66-8A84-461E2B8640AC}" type="datetimeFigureOut">
              <a:rPr lang="en-US" smtClean="0"/>
              <a:pPr/>
              <a:t>6/2/2020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4D46EB-E6FF-40AC-97E2-E0A48E3E966B}" type="slidenum">
              <a:rPr lang="en-US" smtClean="0"/>
              <a:pPr/>
              <a:t>‹#›</a:t>
            </a:fld>
            <a:endParaRPr lang="en-US"/>
          </a:p>
        </p:txBody>
      </p:sp>
    </p:spTree>
    <p:extLst>
      <p:ext uri="{BB962C8B-B14F-4D97-AF65-F5344CB8AC3E}">
        <p14:creationId xmlns:p14="http://schemas.microsoft.com/office/powerpoint/2010/main" val="3005266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FD35232-DE8F-4C66-8A84-461E2B8640AC}" type="datetimeFigureOut">
              <a:rPr lang="en-US" smtClean="0"/>
              <a:pPr/>
              <a:t>6/2/2020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4D46EB-E6FF-40AC-97E2-E0A48E3E966B}" type="slidenum">
              <a:rPr lang="en-US" smtClean="0"/>
              <a:pPr/>
              <a:t>‹#›</a:t>
            </a:fld>
            <a:endParaRPr lang="en-US"/>
          </a:p>
        </p:txBody>
      </p:sp>
    </p:spTree>
    <p:extLst>
      <p:ext uri="{BB962C8B-B14F-4D97-AF65-F5344CB8AC3E}">
        <p14:creationId xmlns:p14="http://schemas.microsoft.com/office/powerpoint/2010/main" val="3336133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D35232-DE8F-4C66-8A84-461E2B8640AC}" type="datetimeFigureOut">
              <a:rPr lang="en-US" smtClean="0"/>
              <a:pPr/>
              <a:t>6/2/2020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4D46EB-E6FF-40AC-97E2-E0A48E3E966B}" type="slidenum">
              <a:rPr lang="en-US" smtClean="0"/>
              <a:pPr/>
              <a:t>‹#›</a:t>
            </a:fld>
            <a:endParaRPr lang="en-US"/>
          </a:p>
        </p:txBody>
      </p:sp>
    </p:spTree>
    <p:extLst>
      <p:ext uri="{BB962C8B-B14F-4D97-AF65-F5344CB8AC3E}">
        <p14:creationId xmlns:p14="http://schemas.microsoft.com/office/powerpoint/2010/main" val="1653830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FD35232-DE8F-4C66-8A84-461E2B8640AC}" type="datetimeFigureOut">
              <a:rPr lang="en-US" smtClean="0"/>
              <a:pPr/>
              <a:t>6/2/2020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4D46EB-E6FF-40AC-97E2-E0A48E3E966B}" type="slidenum">
              <a:rPr lang="en-US" smtClean="0"/>
              <a:pPr/>
              <a:t>‹#›</a:t>
            </a:fld>
            <a:endParaRPr lang="en-US"/>
          </a:p>
        </p:txBody>
      </p:sp>
    </p:spTree>
    <p:extLst>
      <p:ext uri="{BB962C8B-B14F-4D97-AF65-F5344CB8AC3E}">
        <p14:creationId xmlns:p14="http://schemas.microsoft.com/office/powerpoint/2010/main" val="1053093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FD35232-DE8F-4C66-8A84-461E2B8640AC}" type="datetimeFigureOut">
              <a:rPr lang="en-US" smtClean="0"/>
              <a:pPr/>
              <a:t>6/2/2020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4D46EB-E6FF-40AC-97E2-E0A48E3E966B}" type="slidenum">
              <a:rPr lang="en-US" smtClean="0"/>
              <a:pPr/>
              <a:t>‹#›</a:t>
            </a:fld>
            <a:endParaRPr lang="en-US"/>
          </a:p>
        </p:txBody>
      </p:sp>
    </p:spTree>
    <p:extLst>
      <p:ext uri="{BB962C8B-B14F-4D97-AF65-F5344CB8AC3E}">
        <p14:creationId xmlns:p14="http://schemas.microsoft.com/office/powerpoint/2010/main" val="3404030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D35232-DE8F-4C66-8A84-461E2B8640AC}" type="datetimeFigureOut">
              <a:rPr lang="en-US" smtClean="0"/>
              <a:pPr/>
              <a:t>6/2/2020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4D46EB-E6FF-40AC-97E2-E0A48E3E966B}" type="slidenum">
              <a:rPr lang="en-US" smtClean="0"/>
              <a:pPr/>
              <a:t>‹#›</a:t>
            </a:fld>
            <a:endParaRPr lang="en-US"/>
          </a:p>
        </p:txBody>
      </p:sp>
    </p:spTree>
    <p:extLst>
      <p:ext uri="{BB962C8B-B14F-4D97-AF65-F5344CB8AC3E}">
        <p14:creationId xmlns:p14="http://schemas.microsoft.com/office/powerpoint/2010/main" val="29280381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pbs.org/wgbh/nova/assets/swf/1/what-causes-the-tides/what-causes-the-tides.swf"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gif"/><Relationship Id="rId1" Type="http://schemas.openxmlformats.org/officeDocument/2006/relationships/slideLayout" Target="../slideLayouts/slideLayout1.xml"/><Relationship Id="rId4" Type="http://schemas.openxmlformats.org/officeDocument/2006/relationships/image" Target="../media/image17.gif"/></Relationships>
</file>

<file path=ppt/slides/_rels/slide18.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gif"/><Relationship Id="rId1" Type="http://schemas.openxmlformats.org/officeDocument/2006/relationships/slideLayout" Target="../slideLayouts/slideLayout1.xml"/><Relationship Id="rId4" Type="http://schemas.openxmlformats.org/officeDocument/2006/relationships/image" Target="../media/image18.gif"/></Relationships>
</file>

<file path=ppt/slides/_rels/slide19.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9.gif"/><Relationship Id="rId1" Type="http://schemas.openxmlformats.org/officeDocument/2006/relationships/slideLayout" Target="../slideLayouts/slideLayout1.xml"/><Relationship Id="rId4" Type="http://schemas.openxmlformats.org/officeDocument/2006/relationships/image" Target="../media/image17.gif"/></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gif"/><Relationship Id="rId1" Type="http://schemas.openxmlformats.org/officeDocument/2006/relationships/slideLayout" Target="../slideLayouts/slideLayout1.xml"/><Relationship Id="rId4" Type="http://schemas.openxmlformats.org/officeDocument/2006/relationships/image" Target="../media/image20.gif"/></Relationships>
</file>

<file path=ppt/slides/_rels/slide21.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gif"/><Relationship Id="rId1" Type="http://schemas.openxmlformats.org/officeDocument/2006/relationships/slideLayout" Target="../slideLayouts/slideLayout1.xml"/><Relationship Id="rId4" Type="http://schemas.openxmlformats.org/officeDocument/2006/relationships/image" Target="../media/image21.gif"/></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gif"/><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25.gif"/><Relationship Id="rId1" Type="http://schemas.openxmlformats.org/officeDocument/2006/relationships/slideLayout" Target="../slideLayouts/slideLayout1.xml"/><Relationship Id="rId4" Type="http://schemas.openxmlformats.org/officeDocument/2006/relationships/image" Target="../media/image17.gif"/></Relationships>
</file>

<file path=ppt/slides/_rels/slide25.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25.gif"/><Relationship Id="rId1" Type="http://schemas.openxmlformats.org/officeDocument/2006/relationships/slideLayout" Target="../slideLayouts/slideLayout1.xml"/><Relationship Id="rId4" Type="http://schemas.openxmlformats.org/officeDocument/2006/relationships/image" Target="../media/image17.gif"/></Relationships>
</file>

<file path=ppt/slides/_rels/slide26.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26.gif"/><Relationship Id="rId1" Type="http://schemas.openxmlformats.org/officeDocument/2006/relationships/slideLayout" Target="../slideLayouts/slideLayout1.xml"/><Relationship Id="rId4" Type="http://schemas.openxmlformats.org/officeDocument/2006/relationships/image" Target="../media/image17.gif"/></Relationships>
</file>

<file path=ppt/slides/_rels/slide27.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26.gif"/><Relationship Id="rId1" Type="http://schemas.openxmlformats.org/officeDocument/2006/relationships/slideLayout" Target="../slideLayouts/slideLayout1.xml"/><Relationship Id="rId4" Type="http://schemas.openxmlformats.org/officeDocument/2006/relationships/image" Target="../media/image17.gif"/></Relationships>
</file>

<file path=ppt/slides/_rels/slide28.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gif"/><Relationship Id="rId1" Type="http://schemas.openxmlformats.org/officeDocument/2006/relationships/slideLayout" Target="../slideLayouts/slideLayout1.xml"/><Relationship Id="rId5" Type="http://schemas.openxmlformats.org/officeDocument/2006/relationships/image" Target="../media/image28.jpeg"/><Relationship Id="rId4" Type="http://schemas.openxmlformats.org/officeDocument/2006/relationships/image" Target="../media/image27.gif"/></Relationships>
</file>

<file path=ppt/slides/_rels/slide29.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gif"/><Relationship Id="rId1" Type="http://schemas.openxmlformats.org/officeDocument/2006/relationships/slideLayout" Target="../slideLayouts/slideLayout1.xml"/><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blip>
          <a:srcRect r="7955"/>
          <a:stretch/>
        </p:blipFill>
        <p:spPr>
          <a:xfrm>
            <a:off x="533400" y="471311"/>
            <a:ext cx="3124200" cy="5091289"/>
          </a:xfrm>
          <a:prstGeom prst="rect">
            <a:avLst/>
          </a:prstGeom>
          <a:ln>
            <a:noFill/>
          </a:ln>
          <a:effectLst>
            <a:softEdge rad="112500"/>
          </a:effectLst>
        </p:spPr>
      </p:pic>
      <p:sp>
        <p:nvSpPr>
          <p:cNvPr id="8" name="Rectangle 7"/>
          <p:cNvSpPr/>
          <p:nvPr/>
        </p:nvSpPr>
        <p:spPr>
          <a:xfrm>
            <a:off x="3810000" y="762000"/>
            <a:ext cx="4876800" cy="3046988"/>
          </a:xfrm>
          <a:prstGeom prst="rect">
            <a:avLst/>
          </a:prstGeom>
          <a:noFill/>
        </p:spPr>
        <p:txBody>
          <a:bodyPr wrap="square">
            <a:spAutoFit/>
          </a:bodyPr>
          <a:lstStyle/>
          <a:p>
            <a:pPr algn="ctr" fontAlgn="auto">
              <a:spcBef>
                <a:spcPts val="0"/>
              </a:spcBef>
              <a:spcAft>
                <a:spcPts val="0"/>
              </a:spcAft>
              <a:defRPr/>
            </a:pPr>
            <a:r>
              <a:rPr lang="en-US" sz="4800" b="1" dirty="0" smtClean="0">
                <a:ln w="28575">
                  <a:solidFill>
                    <a:prstClr val="black"/>
                  </a:solidFill>
                  <a:prstDash val="solid"/>
                </a:ln>
                <a:solidFill>
                  <a:srgbClr val="FF0000"/>
                </a:solidFill>
                <a:effectLst>
                  <a:outerShdw blurRad="41275" dist="20320" dir="1800000" algn="tl" rotWithShape="0">
                    <a:srgbClr val="000000">
                      <a:alpha val="40000"/>
                    </a:srgbClr>
                  </a:outerShdw>
                </a:effectLst>
                <a:latin typeface="Cooper Black" pitchFamily="18" charset="0"/>
              </a:rPr>
              <a:t>Motion in the Ocean: Waves, Currents, and </a:t>
            </a:r>
            <a:r>
              <a:rPr lang="en-US" sz="4800" b="1" dirty="0" smtClean="0">
                <a:ln w="28575">
                  <a:solidFill>
                    <a:prstClr val="black"/>
                  </a:solidFill>
                  <a:prstDash val="solid"/>
                </a:ln>
                <a:solidFill>
                  <a:srgbClr val="FF0000"/>
                </a:solidFill>
                <a:effectLst>
                  <a:outerShdw blurRad="41275" dist="20320" dir="1800000" algn="tl" rotWithShape="0">
                    <a:srgbClr val="000000">
                      <a:alpha val="40000"/>
                    </a:srgbClr>
                  </a:outerShdw>
                </a:effectLst>
                <a:latin typeface="Cooper Black" pitchFamily="18" charset="0"/>
              </a:rPr>
              <a:t>Tides</a:t>
            </a:r>
            <a:endParaRPr lang="en-US" sz="4800" b="1" dirty="0">
              <a:ln w="28575">
                <a:solidFill>
                  <a:prstClr val="black"/>
                </a:solidFill>
                <a:prstDash val="solid"/>
              </a:ln>
              <a:solidFill>
                <a:srgbClr val="FF0000"/>
              </a:solidFill>
              <a:effectLst>
                <a:outerShdw blurRad="41275" dist="20320" dir="1800000" algn="tl" rotWithShape="0">
                  <a:srgbClr val="000000">
                    <a:alpha val="40000"/>
                  </a:srgbClr>
                </a:outerShdw>
              </a:effectLst>
              <a:latin typeface="Cooper Black" pitchFamily="18" charset="0"/>
            </a:endParaRPr>
          </a:p>
        </p:txBody>
      </p:sp>
    </p:spTree>
    <p:extLst>
      <p:ext uri="{BB962C8B-B14F-4D97-AF65-F5344CB8AC3E}">
        <p14:creationId xmlns:p14="http://schemas.microsoft.com/office/powerpoint/2010/main" val="36351395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South Jekyll 1961 edited"/>
          <p:cNvPicPr>
            <a:picLocks noChangeAspect="1" noChangeArrowheads="1"/>
          </p:cNvPicPr>
          <p:nvPr/>
        </p:nvPicPr>
        <p:blipFill>
          <a:blip r:embed="rId2" cstate="print"/>
          <a:srcRect/>
          <a:stretch>
            <a:fillRect/>
          </a:stretch>
        </p:blipFill>
        <p:spPr>
          <a:xfrm>
            <a:off x="1600200" y="1219200"/>
            <a:ext cx="6151530" cy="4070350"/>
          </a:xfrm>
          <a:prstGeom prst="rect">
            <a:avLst/>
          </a:prstGeom>
          <a:noFill/>
        </p:spPr>
      </p:pic>
      <p:sp>
        <p:nvSpPr>
          <p:cNvPr id="3" name="Oval 12"/>
          <p:cNvSpPr>
            <a:spLocks noChangeArrowheads="1"/>
          </p:cNvSpPr>
          <p:nvPr/>
        </p:nvSpPr>
        <p:spPr bwMode="auto">
          <a:xfrm>
            <a:off x="5486400" y="2514601"/>
            <a:ext cx="1066800" cy="990600"/>
          </a:xfrm>
          <a:prstGeom prst="ellipse">
            <a:avLst/>
          </a:prstGeom>
          <a:noFill/>
          <a:ln w="19050">
            <a:solidFill>
              <a:srgbClr val="FF0000"/>
            </a:solidFill>
            <a:round/>
            <a:headEnd/>
            <a:tailEnd/>
          </a:ln>
          <a:effectLst/>
        </p:spPr>
        <p:txBody>
          <a:bodyPr wrap="none" anchor="ctr"/>
          <a:lstStyle/>
          <a:p>
            <a:endParaRPr lang="en-US"/>
          </a:p>
        </p:txBody>
      </p:sp>
      <p:sp>
        <p:nvSpPr>
          <p:cNvPr id="4" name="Rectangle 3"/>
          <p:cNvSpPr/>
          <p:nvPr/>
        </p:nvSpPr>
        <p:spPr>
          <a:xfrm>
            <a:off x="3304947" y="457200"/>
            <a:ext cx="2505814" cy="707886"/>
          </a:xfrm>
          <a:prstGeom prst="rect">
            <a:avLst/>
          </a:prstGeom>
        </p:spPr>
        <p:txBody>
          <a:bodyPr wrap="none">
            <a:spAutoFit/>
          </a:bodyPr>
          <a:lstStyle/>
          <a:p>
            <a:pPr algn="ctr"/>
            <a:r>
              <a:rPr lang="en-US" sz="4000" b="1" dirty="0"/>
              <a:t>Deposition</a:t>
            </a:r>
          </a:p>
        </p:txBody>
      </p:sp>
    </p:spTree>
    <p:extLst>
      <p:ext uri="{BB962C8B-B14F-4D97-AF65-F5344CB8AC3E}">
        <p14:creationId xmlns:p14="http://schemas.microsoft.com/office/powerpoint/2010/main" val="534975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South Jekyll 1990 edited"/>
          <p:cNvPicPr>
            <a:picLocks noChangeAspect="1" noChangeArrowheads="1"/>
          </p:cNvPicPr>
          <p:nvPr/>
        </p:nvPicPr>
        <p:blipFill>
          <a:blip r:embed="rId2" cstate="print"/>
          <a:srcRect/>
          <a:stretch>
            <a:fillRect/>
          </a:stretch>
        </p:blipFill>
        <p:spPr bwMode="auto">
          <a:xfrm>
            <a:off x="4724400" y="1556317"/>
            <a:ext cx="4040835" cy="3124200"/>
          </a:xfrm>
          <a:prstGeom prst="rect">
            <a:avLst/>
          </a:prstGeom>
          <a:noFill/>
          <a:ln w="9525">
            <a:noFill/>
            <a:miter lim="800000"/>
            <a:headEnd/>
            <a:tailEnd/>
          </a:ln>
          <a:effectLst/>
        </p:spPr>
      </p:pic>
      <p:pic>
        <p:nvPicPr>
          <p:cNvPr id="3" name="Picture 10" descr="South Jekyll 1961 edited"/>
          <p:cNvPicPr>
            <a:picLocks noChangeAspect="1" noChangeArrowheads="1"/>
          </p:cNvPicPr>
          <p:nvPr/>
        </p:nvPicPr>
        <p:blipFill>
          <a:blip r:embed="rId3" cstate="print"/>
          <a:srcRect l="33035" t="18243"/>
          <a:stretch>
            <a:fillRect/>
          </a:stretch>
        </p:blipFill>
        <p:spPr bwMode="auto">
          <a:xfrm>
            <a:off x="533400" y="1556317"/>
            <a:ext cx="3886200" cy="3140182"/>
          </a:xfrm>
          <a:prstGeom prst="rect">
            <a:avLst/>
          </a:prstGeom>
          <a:noFill/>
          <a:ln w="9525">
            <a:noFill/>
            <a:miter lim="800000"/>
            <a:headEnd/>
            <a:tailEnd/>
          </a:ln>
          <a:effectLst/>
        </p:spPr>
      </p:pic>
      <p:sp>
        <p:nvSpPr>
          <p:cNvPr id="4" name="Oval 12"/>
          <p:cNvSpPr>
            <a:spLocks noChangeArrowheads="1"/>
          </p:cNvSpPr>
          <p:nvPr/>
        </p:nvSpPr>
        <p:spPr bwMode="auto">
          <a:xfrm>
            <a:off x="2619149" y="2209800"/>
            <a:ext cx="685800" cy="641916"/>
          </a:xfrm>
          <a:prstGeom prst="ellipse">
            <a:avLst/>
          </a:prstGeom>
          <a:noFill/>
          <a:ln w="19050">
            <a:solidFill>
              <a:srgbClr val="FF0000"/>
            </a:solidFill>
            <a:round/>
            <a:headEnd/>
            <a:tailEnd/>
          </a:ln>
          <a:effectLst/>
        </p:spPr>
        <p:txBody>
          <a:bodyPr wrap="none" anchor="ctr"/>
          <a:lstStyle/>
          <a:p>
            <a:endParaRPr lang="en-US"/>
          </a:p>
        </p:txBody>
      </p:sp>
      <p:sp>
        <p:nvSpPr>
          <p:cNvPr id="6" name="Oval 12"/>
          <p:cNvSpPr>
            <a:spLocks noChangeArrowheads="1"/>
          </p:cNvSpPr>
          <p:nvPr/>
        </p:nvSpPr>
        <p:spPr bwMode="auto">
          <a:xfrm>
            <a:off x="6050879" y="1676400"/>
            <a:ext cx="685800" cy="641916"/>
          </a:xfrm>
          <a:prstGeom prst="ellipse">
            <a:avLst/>
          </a:prstGeom>
          <a:noFill/>
          <a:ln w="19050">
            <a:solidFill>
              <a:srgbClr val="FF0000"/>
            </a:solidFill>
            <a:round/>
            <a:headEnd/>
            <a:tailEnd/>
          </a:ln>
          <a:effectLst/>
        </p:spPr>
        <p:txBody>
          <a:bodyPr wrap="none" anchor="ctr"/>
          <a:lstStyle/>
          <a:p>
            <a:endParaRPr lang="en-US"/>
          </a:p>
        </p:txBody>
      </p:sp>
      <p:sp>
        <p:nvSpPr>
          <p:cNvPr id="7" name="Rectangle 6"/>
          <p:cNvSpPr/>
          <p:nvPr/>
        </p:nvSpPr>
        <p:spPr>
          <a:xfrm>
            <a:off x="3304949" y="457200"/>
            <a:ext cx="2505814" cy="707886"/>
          </a:xfrm>
          <a:prstGeom prst="rect">
            <a:avLst/>
          </a:prstGeom>
        </p:spPr>
        <p:txBody>
          <a:bodyPr wrap="none">
            <a:spAutoFit/>
          </a:bodyPr>
          <a:lstStyle/>
          <a:p>
            <a:pPr algn="ctr"/>
            <a:r>
              <a:rPr lang="en-US" sz="4000" b="1" dirty="0"/>
              <a:t>Deposition</a:t>
            </a:r>
          </a:p>
        </p:txBody>
      </p:sp>
    </p:spTree>
    <p:extLst>
      <p:ext uri="{BB962C8B-B14F-4D97-AF65-F5344CB8AC3E}">
        <p14:creationId xmlns:p14="http://schemas.microsoft.com/office/powerpoint/2010/main" val="23716942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52378" y="685800"/>
            <a:ext cx="4563044" cy="707886"/>
          </a:xfrm>
          <a:prstGeom prst="rect">
            <a:avLst/>
          </a:prstGeom>
        </p:spPr>
        <p:txBody>
          <a:bodyPr wrap="none">
            <a:spAutoFit/>
          </a:bodyPr>
          <a:lstStyle/>
          <a:p>
            <a:r>
              <a:rPr lang="en-US" sz="4000" b="1" dirty="0"/>
              <a:t>Understanding Tides</a:t>
            </a:r>
          </a:p>
        </p:txBody>
      </p:sp>
      <p:pic>
        <p:nvPicPr>
          <p:cNvPr id="14338" name="Picture 2" descr="http://www.jupiteroutdoorcenter.com/wp-content/uploads/2012/03/tides-graphic-without-tex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0700" y="1424166"/>
            <a:ext cx="54864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51395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94728" y="406599"/>
            <a:ext cx="3551678" cy="707886"/>
          </a:xfrm>
          <a:prstGeom prst="rect">
            <a:avLst/>
          </a:prstGeom>
        </p:spPr>
        <p:txBody>
          <a:bodyPr wrap="none">
            <a:spAutoFit/>
          </a:bodyPr>
          <a:lstStyle/>
          <a:p>
            <a:r>
              <a:rPr lang="en-US" sz="4000" b="1" dirty="0"/>
              <a:t>What are tides?</a:t>
            </a:r>
          </a:p>
        </p:txBody>
      </p:sp>
      <p:sp>
        <p:nvSpPr>
          <p:cNvPr id="6" name="TextBox 5"/>
          <p:cNvSpPr txBox="1"/>
          <p:nvPr/>
        </p:nvSpPr>
        <p:spPr>
          <a:xfrm>
            <a:off x="457200" y="991374"/>
            <a:ext cx="8581836" cy="4647426"/>
          </a:xfrm>
          <a:prstGeom prst="rect">
            <a:avLst/>
          </a:prstGeom>
          <a:noFill/>
        </p:spPr>
        <p:txBody>
          <a:bodyPr wrap="none" rtlCol="0">
            <a:spAutoFit/>
          </a:bodyPr>
          <a:lstStyle/>
          <a:p>
            <a:r>
              <a:rPr lang="en-US" sz="3200" dirty="0"/>
              <a:t>Tides are very long, slow waves. They have a </a:t>
            </a:r>
            <a:br>
              <a:rPr lang="en-US" sz="3200" dirty="0"/>
            </a:br>
            <a:r>
              <a:rPr lang="en-US" sz="3200" dirty="0"/>
              <a:t>wave period of 12 hours of 12 hours 25 minutes </a:t>
            </a:r>
          </a:p>
          <a:p>
            <a:r>
              <a:rPr lang="en-US" sz="3200" dirty="0"/>
              <a:t>and a wavelength of 1000s of miles.</a:t>
            </a:r>
          </a:p>
          <a:p>
            <a:pPr marL="285750" indent="-285750">
              <a:buFont typeface="Arial" panose="020B0604020202020204" pitchFamily="34" charset="0"/>
              <a:buChar char="•"/>
            </a:pPr>
            <a:endParaRPr lang="en-US" sz="800" dirty="0"/>
          </a:p>
          <a:p>
            <a:pPr marL="285750" indent="-285750">
              <a:buFont typeface="Arial" panose="020B0604020202020204" pitchFamily="34" charset="0"/>
              <a:buChar char="•"/>
            </a:pPr>
            <a:r>
              <a:rPr lang="en-US" sz="3200" dirty="0"/>
              <a:t>High Tide – rising, incoming wave; flow current</a:t>
            </a:r>
          </a:p>
          <a:p>
            <a:pPr marL="285750" indent="-285750">
              <a:buFont typeface="Arial" panose="020B0604020202020204" pitchFamily="34" charset="0"/>
              <a:buChar char="•"/>
            </a:pPr>
            <a:r>
              <a:rPr lang="en-US" sz="3200" dirty="0"/>
              <a:t>Low Tide – receding, outgoing wave; ebb current</a:t>
            </a:r>
          </a:p>
          <a:p>
            <a:pPr marL="285750" indent="-285750">
              <a:buFont typeface="Arial" panose="020B0604020202020204" pitchFamily="34" charset="0"/>
              <a:buChar char="•"/>
            </a:pPr>
            <a:r>
              <a:rPr lang="en-US" sz="3200" dirty="0"/>
              <a:t>Slack tide – vertical movement stops</a:t>
            </a:r>
          </a:p>
          <a:p>
            <a:pPr marL="285750" indent="-285750">
              <a:buFont typeface="Arial" panose="020B0604020202020204" pitchFamily="34" charset="0"/>
              <a:buChar char="•"/>
            </a:pPr>
            <a:r>
              <a:rPr lang="en-US" sz="3200" dirty="0"/>
              <a:t>Storm Tide – water level rise during a storm </a:t>
            </a:r>
            <a:br>
              <a:rPr lang="en-US" sz="3200" dirty="0"/>
            </a:br>
            <a:r>
              <a:rPr lang="en-US" sz="3200" dirty="0"/>
              <a:t>due to the combination of storm surge and the </a:t>
            </a:r>
            <a:br>
              <a:rPr lang="en-US" sz="3200" dirty="0"/>
            </a:br>
            <a:r>
              <a:rPr lang="en-US" sz="3200" dirty="0"/>
              <a:t>astronomical tide</a:t>
            </a:r>
          </a:p>
        </p:txBody>
      </p:sp>
    </p:spTree>
    <p:extLst>
      <p:ext uri="{BB962C8B-B14F-4D97-AF65-F5344CB8AC3E}">
        <p14:creationId xmlns:p14="http://schemas.microsoft.com/office/powerpoint/2010/main" val="40012452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94728" y="406599"/>
            <a:ext cx="3551678" cy="707886"/>
          </a:xfrm>
          <a:prstGeom prst="rect">
            <a:avLst/>
          </a:prstGeom>
        </p:spPr>
        <p:txBody>
          <a:bodyPr wrap="none">
            <a:spAutoFit/>
          </a:bodyPr>
          <a:lstStyle/>
          <a:p>
            <a:r>
              <a:rPr lang="en-US" sz="4000" b="1" dirty="0"/>
              <a:t>What are tides?</a:t>
            </a:r>
          </a:p>
        </p:txBody>
      </p:sp>
      <p:pic>
        <p:nvPicPr>
          <p:cNvPr id="4098" name="Picture 2" descr="Animation of tide current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693923"/>
            <a:ext cx="4495800" cy="337185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410200" y="1295400"/>
            <a:ext cx="3429000" cy="5016758"/>
          </a:xfrm>
          <a:prstGeom prst="rect">
            <a:avLst/>
          </a:prstGeom>
        </p:spPr>
        <p:txBody>
          <a:bodyPr wrap="square">
            <a:spAutoFit/>
          </a:bodyPr>
          <a:lstStyle/>
          <a:p>
            <a:r>
              <a:rPr lang="en-US" sz="3200" dirty="0"/>
              <a:t>As the tide rises, water moves toward the shore. This is called a flood current. As the tide recedes, the waters move away from the shore. This is called an ebb current. </a:t>
            </a:r>
          </a:p>
        </p:txBody>
      </p:sp>
    </p:spTree>
    <p:extLst>
      <p:ext uri="{BB962C8B-B14F-4D97-AF65-F5344CB8AC3E}">
        <p14:creationId xmlns:p14="http://schemas.microsoft.com/office/powerpoint/2010/main" val="11323236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94728" y="406599"/>
            <a:ext cx="3520964" cy="707886"/>
          </a:xfrm>
          <a:prstGeom prst="rect">
            <a:avLst/>
          </a:prstGeom>
        </p:spPr>
        <p:txBody>
          <a:bodyPr wrap="none">
            <a:spAutoFit/>
          </a:bodyPr>
          <a:lstStyle/>
          <a:p>
            <a:pPr algn="ctr"/>
            <a:r>
              <a:rPr lang="en-US" sz="4000" b="1" dirty="0"/>
              <a:t>Tidal Influences</a:t>
            </a:r>
          </a:p>
        </p:txBody>
      </p:sp>
      <p:sp>
        <p:nvSpPr>
          <p:cNvPr id="6" name="TextBox 5"/>
          <p:cNvSpPr txBox="1"/>
          <p:nvPr/>
        </p:nvSpPr>
        <p:spPr>
          <a:xfrm>
            <a:off x="457200" y="1138297"/>
            <a:ext cx="8587031" cy="5016758"/>
          </a:xfrm>
          <a:prstGeom prst="rect">
            <a:avLst/>
          </a:prstGeom>
          <a:noFill/>
        </p:spPr>
        <p:txBody>
          <a:bodyPr wrap="none" rtlCol="0">
            <a:spAutoFit/>
          </a:bodyPr>
          <a:lstStyle/>
          <a:p>
            <a:r>
              <a:rPr lang="en-US" sz="3200" dirty="0"/>
              <a:t>The tide is fundamentally caused by </a:t>
            </a:r>
            <a:r>
              <a:rPr lang="en-US" sz="3200" u="sng" dirty="0"/>
              <a:t>gravitational </a:t>
            </a:r>
          </a:p>
          <a:p>
            <a:r>
              <a:rPr lang="en-US" sz="3200" u="sng" dirty="0"/>
              <a:t>interactions</a:t>
            </a:r>
            <a:r>
              <a:rPr lang="en-US" sz="3200" dirty="0"/>
              <a:t> between the sun, earth, and moon </a:t>
            </a:r>
          </a:p>
          <a:p>
            <a:r>
              <a:rPr lang="en-US" sz="3200" dirty="0"/>
              <a:t>and </a:t>
            </a:r>
            <a:r>
              <a:rPr lang="en-US" sz="3200" u="sng" dirty="0"/>
              <a:t>inertial forces </a:t>
            </a:r>
            <a:r>
              <a:rPr lang="en-US" sz="3200" dirty="0"/>
              <a:t>from the earth’s rotation.</a:t>
            </a:r>
          </a:p>
          <a:p>
            <a:endParaRPr lang="en-US" sz="3200" dirty="0"/>
          </a:p>
          <a:p>
            <a:r>
              <a:rPr lang="en-US" sz="3200" dirty="0"/>
              <a:t>Additional </a:t>
            </a:r>
            <a:r>
              <a:rPr lang="en-US" sz="3200" u="sng" dirty="0"/>
              <a:t>terrestrial factors </a:t>
            </a:r>
            <a:r>
              <a:rPr lang="en-US" sz="3200" dirty="0"/>
              <a:t>include water depth, </a:t>
            </a:r>
          </a:p>
          <a:p>
            <a:r>
              <a:rPr lang="en-US" sz="3200" dirty="0"/>
              <a:t>coastline shape, bottom friction, turbulence, </a:t>
            </a:r>
          </a:p>
          <a:p>
            <a:r>
              <a:rPr lang="en-US" sz="3200" dirty="0"/>
              <a:t>water viscosity and </a:t>
            </a:r>
            <a:r>
              <a:rPr lang="en-US" sz="3200" u="sng" dirty="0"/>
              <a:t>meteorological factors</a:t>
            </a:r>
            <a:r>
              <a:rPr lang="en-US" sz="3200" dirty="0"/>
              <a:t> such as </a:t>
            </a:r>
          </a:p>
          <a:p>
            <a:r>
              <a:rPr lang="en-US" sz="3200" dirty="0"/>
              <a:t>storms, wind, rain, runoff, barometric pressure.</a:t>
            </a:r>
          </a:p>
          <a:p>
            <a:endParaRPr lang="en-US" sz="3200" dirty="0"/>
          </a:p>
          <a:p>
            <a:pPr marL="285750" indent="-285750">
              <a:buFont typeface="Arial" panose="020B0604020202020204" pitchFamily="34" charset="0"/>
              <a:buChar char="•"/>
            </a:pPr>
            <a:endParaRPr lang="en-US" sz="3200" dirty="0"/>
          </a:p>
        </p:txBody>
      </p:sp>
    </p:spTree>
    <p:extLst>
      <p:ext uri="{BB962C8B-B14F-4D97-AF65-F5344CB8AC3E}">
        <p14:creationId xmlns:p14="http://schemas.microsoft.com/office/powerpoint/2010/main" val="33085377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http://www.pbs.org/wgbh/nova/assets/img/posters/what-causes-the-tides-in.jpg">
            <a:hlinkClick r:id="rId2"/>
          </p:cNvPr>
          <p:cNvPicPr>
            <a:picLocks noChangeAspect="1" noChangeArrowheads="1"/>
          </p:cNvPicPr>
          <p:nvPr/>
        </p:nvPicPr>
        <p:blipFill>
          <a:blip r:embed="rId3" cstate="print"/>
          <a:srcRect/>
          <a:stretch>
            <a:fillRect/>
          </a:stretch>
        </p:blipFill>
        <p:spPr bwMode="auto">
          <a:xfrm>
            <a:off x="1828800" y="1447800"/>
            <a:ext cx="5235382" cy="3495676"/>
          </a:xfrm>
          <a:prstGeom prst="rect">
            <a:avLst/>
          </a:prstGeom>
          <a:noFill/>
        </p:spPr>
      </p:pic>
      <p:sp>
        <p:nvSpPr>
          <p:cNvPr id="4" name="Rectangle 3"/>
          <p:cNvSpPr/>
          <p:nvPr/>
        </p:nvSpPr>
        <p:spPr>
          <a:xfrm>
            <a:off x="1219200" y="381000"/>
            <a:ext cx="6605270" cy="707886"/>
          </a:xfrm>
          <a:prstGeom prst="rect">
            <a:avLst/>
          </a:prstGeom>
        </p:spPr>
        <p:txBody>
          <a:bodyPr wrap="none">
            <a:spAutoFit/>
          </a:bodyPr>
          <a:lstStyle/>
          <a:p>
            <a:r>
              <a:rPr lang="en-US" sz="4000" b="1" dirty="0"/>
              <a:t>Why are there two high tides?</a:t>
            </a:r>
          </a:p>
        </p:txBody>
      </p:sp>
    </p:spTree>
    <p:extLst>
      <p:ext uri="{BB962C8B-B14F-4D97-AF65-F5344CB8AC3E}">
        <p14:creationId xmlns:p14="http://schemas.microsoft.com/office/powerpoint/2010/main" val="36351395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iagram: how far moon travels in a 24-hour period"/>
          <p:cNvPicPr>
            <a:picLocks noChangeAspect="1" noChangeArrowheads="1"/>
          </p:cNvPicPr>
          <p:nvPr/>
        </p:nvPicPr>
        <p:blipFill>
          <a:blip r:embed="rId2" cstate="print"/>
          <a:srcRect/>
          <a:stretch>
            <a:fillRect/>
          </a:stretch>
        </p:blipFill>
        <p:spPr bwMode="auto">
          <a:xfrm>
            <a:off x="838200" y="1291726"/>
            <a:ext cx="2743200" cy="3966074"/>
          </a:xfrm>
          <a:prstGeom prst="rect">
            <a:avLst/>
          </a:prstGeom>
          <a:noFill/>
        </p:spPr>
      </p:pic>
      <p:pic>
        <p:nvPicPr>
          <p:cNvPr id="4103" name="Picture 7" descr="http://www.pbs.org/wgbh/nova/images02/nav_subheadlines_top.gif"/>
          <p:cNvPicPr>
            <a:picLocks noChangeAspect="1" noChangeArrowheads="1"/>
          </p:cNvPicPr>
          <p:nvPr/>
        </p:nvPicPr>
        <p:blipFill>
          <a:blip r:embed="rId3" cstate="print"/>
          <a:srcRect/>
          <a:stretch>
            <a:fillRect/>
          </a:stretch>
        </p:blipFill>
        <p:spPr bwMode="auto">
          <a:xfrm>
            <a:off x="127000" y="7938"/>
            <a:ext cx="2752725" cy="66675"/>
          </a:xfrm>
          <a:prstGeom prst="rect">
            <a:avLst/>
          </a:prstGeom>
          <a:noFill/>
        </p:spPr>
      </p:pic>
      <p:pic>
        <p:nvPicPr>
          <p:cNvPr id="4104" name="Picture 8" descr="http://www.pbs.org/wgbh/nova/images02/nav_subheadlines_bot.gif"/>
          <p:cNvPicPr>
            <a:picLocks noChangeAspect="1" noChangeArrowheads="1"/>
          </p:cNvPicPr>
          <p:nvPr/>
        </p:nvPicPr>
        <p:blipFill>
          <a:blip r:embed="rId4" cstate="print"/>
          <a:srcRect/>
          <a:stretch>
            <a:fillRect/>
          </a:stretch>
        </p:blipFill>
        <p:spPr bwMode="auto">
          <a:xfrm>
            <a:off x="5700713" y="7938"/>
            <a:ext cx="2752725" cy="66675"/>
          </a:xfrm>
          <a:prstGeom prst="rect">
            <a:avLst/>
          </a:prstGeom>
          <a:noFill/>
        </p:spPr>
      </p:pic>
      <p:sp>
        <p:nvSpPr>
          <p:cNvPr id="7" name="Rectangle 6"/>
          <p:cNvSpPr/>
          <p:nvPr/>
        </p:nvSpPr>
        <p:spPr>
          <a:xfrm>
            <a:off x="2819400" y="381000"/>
            <a:ext cx="3567002" cy="707886"/>
          </a:xfrm>
          <a:prstGeom prst="rect">
            <a:avLst/>
          </a:prstGeom>
        </p:spPr>
        <p:txBody>
          <a:bodyPr wrap="none">
            <a:spAutoFit/>
          </a:bodyPr>
          <a:lstStyle/>
          <a:p>
            <a:r>
              <a:rPr lang="en-US" sz="4000" b="1" dirty="0"/>
              <a:t>Tidal Curiosities</a:t>
            </a:r>
          </a:p>
        </p:txBody>
      </p:sp>
      <p:sp>
        <p:nvSpPr>
          <p:cNvPr id="8" name="Rectangle 6"/>
          <p:cNvSpPr>
            <a:spLocks noChangeArrowheads="1"/>
          </p:cNvSpPr>
          <p:nvPr/>
        </p:nvSpPr>
        <p:spPr bwMode="auto">
          <a:xfrm>
            <a:off x="3962400" y="2192416"/>
            <a:ext cx="4953000"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i="0" strike="noStrike" cap="none" normalizeH="0" baseline="0" dirty="0">
                <a:ln>
                  <a:noFill/>
                </a:ln>
                <a:effectLst/>
                <a:latin typeface="Georgia" pitchFamily="18" charset="0"/>
              </a:rPr>
              <a:t> W</a:t>
            </a:r>
            <a:r>
              <a:rPr kumimoji="0" lang="en-US" sz="3200" i="0" strike="noStrike" cap="none" normalizeH="0" baseline="0" dirty="0" bmk="">
                <a:ln>
                  <a:noFill/>
                </a:ln>
                <a:effectLst/>
                <a:latin typeface="Georgia" pitchFamily="18" charset="0"/>
              </a:rPr>
              <a:t>hy is the tide cycle 24 hours 50 minutes long instead of just 24 hours long?</a:t>
            </a:r>
            <a:r>
              <a:rPr kumimoji="0" lang="en-US" sz="3200" i="0" strike="noStrike" cap="none" normalizeH="0" baseline="0" dirty="0">
                <a:ln>
                  <a:noFill/>
                </a:ln>
                <a:effectLst/>
                <a:latin typeface="Georgia" pitchFamily="18" charset="0"/>
              </a:rPr>
              <a:t>    </a:t>
            </a:r>
            <a:endParaRPr kumimoji="0" lang="en-US" sz="3200" i="0" strike="noStrike" cap="none" normalizeH="0" baseline="0" dirty="0">
              <a:ln>
                <a:noFill/>
              </a:ln>
              <a:effectLst/>
              <a:latin typeface="Verdana" pitchFamily="34" charset="0"/>
            </a:endParaRPr>
          </a:p>
        </p:txBody>
      </p:sp>
    </p:spTree>
    <p:extLst>
      <p:ext uri="{BB962C8B-B14F-4D97-AF65-F5344CB8AC3E}">
        <p14:creationId xmlns:p14="http://schemas.microsoft.com/office/powerpoint/2010/main" val="36351395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3" name="Picture 7" descr="http://www.pbs.org/wgbh/nova/images02/nav_subheadlines_top.gif"/>
          <p:cNvPicPr>
            <a:picLocks noChangeAspect="1" noChangeArrowheads="1"/>
          </p:cNvPicPr>
          <p:nvPr/>
        </p:nvPicPr>
        <p:blipFill>
          <a:blip r:embed="rId2" cstate="print"/>
          <a:srcRect/>
          <a:stretch>
            <a:fillRect/>
          </a:stretch>
        </p:blipFill>
        <p:spPr bwMode="auto">
          <a:xfrm>
            <a:off x="127000" y="7938"/>
            <a:ext cx="2752725" cy="66675"/>
          </a:xfrm>
          <a:prstGeom prst="rect">
            <a:avLst/>
          </a:prstGeom>
          <a:noFill/>
        </p:spPr>
      </p:pic>
      <p:pic>
        <p:nvPicPr>
          <p:cNvPr id="4104" name="Picture 8" descr="http://www.pbs.org/wgbh/nova/images02/nav_subheadlines_bot.gif"/>
          <p:cNvPicPr>
            <a:picLocks noChangeAspect="1" noChangeArrowheads="1"/>
          </p:cNvPicPr>
          <p:nvPr/>
        </p:nvPicPr>
        <p:blipFill>
          <a:blip r:embed="rId3" cstate="print"/>
          <a:srcRect/>
          <a:stretch>
            <a:fillRect/>
          </a:stretch>
        </p:blipFill>
        <p:spPr bwMode="auto">
          <a:xfrm>
            <a:off x="5700713" y="7938"/>
            <a:ext cx="2752725" cy="66675"/>
          </a:xfrm>
          <a:prstGeom prst="rect">
            <a:avLst/>
          </a:prstGeom>
          <a:noFill/>
        </p:spPr>
      </p:pic>
      <p:sp>
        <p:nvSpPr>
          <p:cNvPr id="6" name="Rectangle 5"/>
          <p:cNvSpPr/>
          <p:nvPr/>
        </p:nvSpPr>
        <p:spPr>
          <a:xfrm>
            <a:off x="4114800" y="1371600"/>
            <a:ext cx="4572000" cy="3785652"/>
          </a:xfrm>
          <a:prstGeom prst="rect">
            <a:avLst/>
          </a:prstGeom>
        </p:spPr>
        <p:txBody>
          <a:bodyPr>
            <a:spAutoFit/>
          </a:bodyPr>
          <a:lstStyle/>
          <a:p>
            <a:pPr eaLnBrk="0" fontAlgn="base" hangingPunct="0">
              <a:spcBef>
                <a:spcPct val="0"/>
              </a:spcBef>
              <a:spcAft>
                <a:spcPct val="0"/>
              </a:spcAft>
            </a:pPr>
            <a:r>
              <a:rPr lang="en-US" sz="2000" dirty="0">
                <a:latin typeface="Verdana" pitchFamily="34" charset="0"/>
              </a:rPr>
              <a:t>You might think that, because the length of the tide cycle is determined by the Earth's rotation, the tide cycle should be 24 hours long. The reason it's longer is that, during a 24-hour period, the moon travels about 12 degrees of its 360-degree orbit. The extra 50 minutes is how long it takes any spot on the Earth to "catch up" to the moon's new position. </a:t>
            </a:r>
            <a:endParaRPr lang="en-US" sz="2000" dirty="0">
              <a:latin typeface="Georgia" pitchFamily="18" charset="0"/>
            </a:endParaRPr>
          </a:p>
        </p:txBody>
      </p:sp>
      <p:sp>
        <p:nvSpPr>
          <p:cNvPr id="7" name="Rectangle 6"/>
          <p:cNvSpPr/>
          <p:nvPr/>
        </p:nvSpPr>
        <p:spPr>
          <a:xfrm>
            <a:off x="2819400" y="381000"/>
            <a:ext cx="3567002" cy="707886"/>
          </a:xfrm>
          <a:prstGeom prst="rect">
            <a:avLst/>
          </a:prstGeom>
        </p:spPr>
        <p:txBody>
          <a:bodyPr wrap="none">
            <a:spAutoFit/>
          </a:bodyPr>
          <a:lstStyle/>
          <a:p>
            <a:r>
              <a:rPr lang="en-US" sz="4000" b="1" dirty="0"/>
              <a:t>Tidal Curiosities</a:t>
            </a:r>
          </a:p>
        </p:txBody>
      </p:sp>
      <p:pic>
        <p:nvPicPr>
          <p:cNvPr id="2050" name="Picture 2" descr="Animation of lunar day"/>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518920"/>
            <a:ext cx="3276600" cy="3495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82261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iagram: how far moon travels in a 24-hour period"/>
          <p:cNvPicPr>
            <a:picLocks noChangeAspect="1" noChangeArrowheads="1"/>
          </p:cNvPicPr>
          <p:nvPr/>
        </p:nvPicPr>
        <p:blipFill>
          <a:blip r:embed="rId2" cstate="print"/>
          <a:stretch>
            <a:fillRect/>
          </a:stretch>
        </p:blipFill>
        <p:spPr bwMode="auto">
          <a:xfrm>
            <a:off x="838200" y="1291727"/>
            <a:ext cx="2743200" cy="3966072"/>
          </a:xfrm>
          <a:prstGeom prst="rect">
            <a:avLst/>
          </a:prstGeom>
          <a:noFill/>
        </p:spPr>
      </p:pic>
      <p:pic>
        <p:nvPicPr>
          <p:cNvPr id="4103" name="Picture 7" descr="http://www.pbs.org/wgbh/nova/images02/nav_subheadlines_top.gif"/>
          <p:cNvPicPr>
            <a:picLocks noChangeAspect="1" noChangeArrowheads="1"/>
          </p:cNvPicPr>
          <p:nvPr/>
        </p:nvPicPr>
        <p:blipFill>
          <a:blip r:embed="rId3" cstate="print"/>
          <a:srcRect/>
          <a:stretch>
            <a:fillRect/>
          </a:stretch>
        </p:blipFill>
        <p:spPr bwMode="auto">
          <a:xfrm>
            <a:off x="127000" y="7938"/>
            <a:ext cx="2752725" cy="66675"/>
          </a:xfrm>
          <a:prstGeom prst="rect">
            <a:avLst/>
          </a:prstGeom>
          <a:noFill/>
        </p:spPr>
      </p:pic>
      <p:pic>
        <p:nvPicPr>
          <p:cNvPr id="4104" name="Picture 8" descr="http://www.pbs.org/wgbh/nova/images02/nav_subheadlines_bot.gif"/>
          <p:cNvPicPr>
            <a:picLocks noChangeAspect="1" noChangeArrowheads="1"/>
          </p:cNvPicPr>
          <p:nvPr/>
        </p:nvPicPr>
        <p:blipFill>
          <a:blip r:embed="rId4" cstate="print"/>
          <a:srcRect/>
          <a:stretch>
            <a:fillRect/>
          </a:stretch>
        </p:blipFill>
        <p:spPr bwMode="auto">
          <a:xfrm>
            <a:off x="5700713" y="7938"/>
            <a:ext cx="2752725" cy="66675"/>
          </a:xfrm>
          <a:prstGeom prst="rect">
            <a:avLst/>
          </a:prstGeom>
          <a:noFill/>
        </p:spPr>
      </p:pic>
      <p:sp>
        <p:nvSpPr>
          <p:cNvPr id="7" name="Rectangle 6"/>
          <p:cNvSpPr/>
          <p:nvPr/>
        </p:nvSpPr>
        <p:spPr>
          <a:xfrm>
            <a:off x="2819400" y="381000"/>
            <a:ext cx="3567002" cy="707886"/>
          </a:xfrm>
          <a:prstGeom prst="rect">
            <a:avLst/>
          </a:prstGeom>
        </p:spPr>
        <p:txBody>
          <a:bodyPr wrap="none">
            <a:spAutoFit/>
          </a:bodyPr>
          <a:lstStyle/>
          <a:p>
            <a:r>
              <a:rPr lang="en-US" sz="4000" b="1" dirty="0"/>
              <a:t>Tidal Curiosities</a:t>
            </a:r>
          </a:p>
        </p:txBody>
      </p:sp>
      <p:sp>
        <p:nvSpPr>
          <p:cNvPr id="8" name="Rectangle 6"/>
          <p:cNvSpPr>
            <a:spLocks noChangeArrowheads="1"/>
          </p:cNvSpPr>
          <p:nvPr/>
        </p:nvSpPr>
        <p:spPr bwMode="auto">
          <a:xfrm>
            <a:off x="3962400" y="2438638"/>
            <a:ext cx="49530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sz="3200" dirty="0"/>
              <a:t>Why do the biggest tides happen when the moon is new and full? </a:t>
            </a:r>
            <a:endParaRPr kumimoji="0" lang="en-US" sz="3200" i="0" strike="noStrike" cap="none" normalizeH="0" baseline="0" dirty="0">
              <a:ln>
                <a:noFill/>
              </a:ln>
              <a:effectLst/>
              <a:latin typeface="Verdana" pitchFamily="34" charset="0"/>
            </a:endParaRPr>
          </a:p>
        </p:txBody>
      </p:sp>
    </p:spTree>
    <p:extLst>
      <p:ext uri="{BB962C8B-B14F-4D97-AF65-F5344CB8AC3E}">
        <p14:creationId xmlns:p14="http://schemas.microsoft.com/office/powerpoint/2010/main" val="3635139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01962" y="381000"/>
            <a:ext cx="5011949" cy="1323439"/>
          </a:xfrm>
          <a:prstGeom prst="rect">
            <a:avLst/>
          </a:prstGeom>
        </p:spPr>
        <p:txBody>
          <a:bodyPr wrap="none">
            <a:spAutoFit/>
          </a:bodyPr>
          <a:lstStyle/>
          <a:p>
            <a:pPr algn="ctr"/>
            <a:r>
              <a:rPr lang="en-US" sz="4000" b="1" dirty="0"/>
              <a:t>Motion in the Ocean:</a:t>
            </a:r>
            <a:br>
              <a:rPr lang="en-US" sz="4000" b="1" dirty="0"/>
            </a:br>
            <a:r>
              <a:rPr lang="en-US" sz="4000" b="1" dirty="0"/>
              <a:t>Waves, Currents, Tides</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1599" y="1719679"/>
            <a:ext cx="6472674" cy="3632947"/>
          </a:xfrm>
          <a:prstGeom prst="rect">
            <a:avLst/>
          </a:prstGeom>
        </p:spPr>
      </p:pic>
    </p:spTree>
    <p:extLst>
      <p:ext uri="{BB962C8B-B14F-4D97-AF65-F5344CB8AC3E}">
        <p14:creationId xmlns:p14="http://schemas.microsoft.com/office/powerpoint/2010/main" val="23428708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3" name="Picture 7" descr="http://www.pbs.org/wgbh/nova/images02/nav_subheadlines_top.gif"/>
          <p:cNvPicPr>
            <a:picLocks noChangeAspect="1" noChangeArrowheads="1"/>
          </p:cNvPicPr>
          <p:nvPr/>
        </p:nvPicPr>
        <p:blipFill>
          <a:blip r:embed="rId2" cstate="print"/>
          <a:srcRect/>
          <a:stretch>
            <a:fillRect/>
          </a:stretch>
        </p:blipFill>
        <p:spPr bwMode="auto">
          <a:xfrm>
            <a:off x="127000" y="7938"/>
            <a:ext cx="2752725" cy="66675"/>
          </a:xfrm>
          <a:prstGeom prst="rect">
            <a:avLst/>
          </a:prstGeom>
          <a:noFill/>
        </p:spPr>
      </p:pic>
      <p:pic>
        <p:nvPicPr>
          <p:cNvPr id="4104" name="Picture 8" descr="http://www.pbs.org/wgbh/nova/images02/nav_subheadlines_bot.gif"/>
          <p:cNvPicPr>
            <a:picLocks noChangeAspect="1" noChangeArrowheads="1"/>
          </p:cNvPicPr>
          <p:nvPr/>
        </p:nvPicPr>
        <p:blipFill>
          <a:blip r:embed="rId3" cstate="print"/>
          <a:srcRect/>
          <a:stretch>
            <a:fillRect/>
          </a:stretch>
        </p:blipFill>
        <p:spPr bwMode="auto">
          <a:xfrm>
            <a:off x="5700713" y="7938"/>
            <a:ext cx="2752725" cy="66675"/>
          </a:xfrm>
          <a:prstGeom prst="rect">
            <a:avLst/>
          </a:prstGeom>
          <a:noFill/>
        </p:spPr>
      </p:pic>
      <p:sp>
        <p:nvSpPr>
          <p:cNvPr id="6" name="Rectangle 5"/>
          <p:cNvSpPr/>
          <p:nvPr/>
        </p:nvSpPr>
        <p:spPr>
          <a:xfrm>
            <a:off x="4114800" y="1371600"/>
            <a:ext cx="4572000" cy="3785652"/>
          </a:xfrm>
          <a:prstGeom prst="rect">
            <a:avLst/>
          </a:prstGeom>
        </p:spPr>
        <p:txBody>
          <a:bodyPr>
            <a:spAutoFit/>
          </a:bodyPr>
          <a:lstStyle/>
          <a:p>
            <a:r>
              <a:rPr lang="en-US" sz="2000" dirty="0"/>
              <a:t>Although tides are affected mainly by the moon's gravity, gravity from the sun also pulls on the oceans. In fact, the tidal force of the sun is almost half (46%) that of the moon. When the moon, sun, and Earth line up, we see either a full moon (if we're between the moon and the sun) or a new moon (if the moon is between us and the sun). At these times, the gravitational forces of the sun and moon work together, increasing the overall pull on the Earth and its oceans. </a:t>
            </a:r>
          </a:p>
        </p:txBody>
      </p:sp>
      <p:sp>
        <p:nvSpPr>
          <p:cNvPr id="7" name="Rectangle 6"/>
          <p:cNvSpPr/>
          <p:nvPr/>
        </p:nvSpPr>
        <p:spPr>
          <a:xfrm>
            <a:off x="2819400" y="381000"/>
            <a:ext cx="3567002" cy="707886"/>
          </a:xfrm>
          <a:prstGeom prst="rect">
            <a:avLst/>
          </a:prstGeom>
        </p:spPr>
        <p:txBody>
          <a:bodyPr wrap="none">
            <a:spAutoFit/>
          </a:bodyPr>
          <a:lstStyle/>
          <a:p>
            <a:r>
              <a:rPr lang="en-US" sz="4000" b="1" dirty="0"/>
              <a:t>Tidal Curiosities</a:t>
            </a:r>
          </a:p>
        </p:txBody>
      </p:sp>
      <p:pic>
        <p:nvPicPr>
          <p:cNvPr id="8" name="Picture 2" descr="http://windows2universe.org/earth/Water/images/tides_sm.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524000"/>
            <a:ext cx="3505200"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51395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3" name="Picture 7" descr="http://www.pbs.org/wgbh/nova/images02/nav_subheadlines_top.gif"/>
          <p:cNvPicPr>
            <a:picLocks noChangeAspect="1" noChangeArrowheads="1"/>
          </p:cNvPicPr>
          <p:nvPr/>
        </p:nvPicPr>
        <p:blipFill>
          <a:blip r:embed="rId2" cstate="print"/>
          <a:srcRect/>
          <a:stretch>
            <a:fillRect/>
          </a:stretch>
        </p:blipFill>
        <p:spPr bwMode="auto">
          <a:xfrm>
            <a:off x="127000" y="7938"/>
            <a:ext cx="2752725" cy="66675"/>
          </a:xfrm>
          <a:prstGeom prst="rect">
            <a:avLst/>
          </a:prstGeom>
          <a:noFill/>
        </p:spPr>
      </p:pic>
      <p:pic>
        <p:nvPicPr>
          <p:cNvPr id="4104" name="Picture 8" descr="http://www.pbs.org/wgbh/nova/images02/nav_subheadlines_bot.gif"/>
          <p:cNvPicPr>
            <a:picLocks noChangeAspect="1" noChangeArrowheads="1"/>
          </p:cNvPicPr>
          <p:nvPr/>
        </p:nvPicPr>
        <p:blipFill>
          <a:blip r:embed="rId3" cstate="print"/>
          <a:srcRect/>
          <a:stretch>
            <a:fillRect/>
          </a:stretch>
        </p:blipFill>
        <p:spPr bwMode="auto">
          <a:xfrm>
            <a:off x="5700713" y="7938"/>
            <a:ext cx="2752725" cy="66675"/>
          </a:xfrm>
          <a:prstGeom prst="rect">
            <a:avLst/>
          </a:prstGeom>
          <a:noFill/>
        </p:spPr>
      </p:pic>
      <p:sp>
        <p:nvSpPr>
          <p:cNvPr id="7" name="Rectangle 6"/>
          <p:cNvSpPr/>
          <p:nvPr/>
        </p:nvSpPr>
        <p:spPr>
          <a:xfrm>
            <a:off x="2819400" y="381000"/>
            <a:ext cx="3567002" cy="707886"/>
          </a:xfrm>
          <a:prstGeom prst="rect">
            <a:avLst/>
          </a:prstGeom>
        </p:spPr>
        <p:txBody>
          <a:bodyPr wrap="none">
            <a:spAutoFit/>
          </a:bodyPr>
          <a:lstStyle/>
          <a:p>
            <a:r>
              <a:rPr lang="en-US" sz="4000" b="1" dirty="0"/>
              <a:t>Tidal Curiosities</a:t>
            </a:r>
          </a:p>
        </p:txBody>
      </p:sp>
      <p:pic>
        <p:nvPicPr>
          <p:cNvPr id="15362" name="Picture 2" descr="Animation of spring and neap tid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804932" y="1395273"/>
            <a:ext cx="5595937" cy="4103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88935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descr="L:\jekyll 4-h ee coordinator files\My Pictures\spring tide at floating dock\DSC04403.JPG"/>
          <p:cNvPicPr>
            <a:picLocks noChangeAspect="1" noChangeArrowheads="1"/>
          </p:cNvPicPr>
          <p:nvPr/>
        </p:nvPicPr>
        <p:blipFill>
          <a:blip r:embed="rId2" cstate="print"/>
          <a:srcRect/>
          <a:stretch>
            <a:fillRect/>
          </a:stretch>
        </p:blipFill>
        <p:spPr bwMode="auto">
          <a:xfrm>
            <a:off x="533400" y="2286000"/>
            <a:ext cx="3810000" cy="2857500"/>
          </a:xfrm>
          <a:prstGeom prst="rect">
            <a:avLst/>
          </a:prstGeom>
          <a:noFill/>
        </p:spPr>
      </p:pic>
      <p:pic>
        <p:nvPicPr>
          <p:cNvPr id="1026" name="Picture 2" descr="L:\jekyll 4-h ee coordinator files\My Pictures\spring tide at floating dock\P1140105.JPG"/>
          <p:cNvPicPr>
            <a:picLocks noChangeAspect="1" noChangeArrowheads="1"/>
          </p:cNvPicPr>
          <p:nvPr/>
        </p:nvPicPr>
        <p:blipFill>
          <a:blip r:embed="rId3" cstate="print"/>
          <a:srcRect/>
          <a:stretch>
            <a:fillRect/>
          </a:stretch>
        </p:blipFill>
        <p:spPr bwMode="auto">
          <a:xfrm>
            <a:off x="5029200" y="1143000"/>
            <a:ext cx="3505200" cy="4673600"/>
          </a:xfrm>
          <a:prstGeom prst="rect">
            <a:avLst/>
          </a:prstGeom>
          <a:noFill/>
        </p:spPr>
      </p:pic>
      <p:sp>
        <p:nvSpPr>
          <p:cNvPr id="4" name="Rectangle 3"/>
          <p:cNvSpPr/>
          <p:nvPr/>
        </p:nvSpPr>
        <p:spPr>
          <a:xfrm>
            <a:off x="685800" y="609600"/>
            <a:ext cx="3810723" cy="1323439"/>
          </a:xfrm>
          <a:prstGeom prst="rect">
            <a:avLst/>
          </a:prstGeom>
        </p:spPr>
        <p:txBody>
          <a:bodyPr wrap="none">
            <a:spAutoFit/>
          </a:bodyPr>
          <a:lstStyle/>
          <a:p>
            <a:pPr algn="ctr"/>
            <a:r>
              <a:rPr lang="en-US" sz="4000" b="1" dirty="0"/>
              <a:t>Spring Tide at </a:t>
            </a:r>
            <a:br>
              <a:rPr lang="en-US" sz="4000" b="1" dirty="0"/>
            </a:br>
            <a:r>
              <a:rPr lang="en-US" sz="4000" b="1" dirty="0"/>
              <a:t>Jekyll Boat Ramp</a:t>
            </a:r>
          </a:p>
        </p:txBody>
      </p:sp>
    </p:spTree>
    <p:extLst>
      <p:ext uri="{BB962C8B-B14F-4D97-AF65-F5344CB8AC3E}">
        <p14:creationId xmlns:p14="http://schemas.microsoft.com/office/powerpoint/2010/main" val="36351395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3" name="Picture 7" descr="http://www.pbs.org/wgbh/nova/images02/nav_subheadlines_top.gif"/>
          <p:cNvPicPr>
            <a:picLocks noChangeAspect="1" noChangeArrowheads="1"/>
          </p:cNvPicPr>
          <p:nvPr/>
        </p:nvPicPr>
        <p:blipFill>
          <a:blip r:embed="rId2" cstate="print"/>
          <a:srcRect/>
          <a:stretch>
            <a:fillRect/>
          </a:stretch>
        </p:blipFill>
        <p:spPr bwMode="auto">
          <a:xfrm>
            <a:off x="127000" y="7938"/>
            <a:ext cx="2752725" cy="66675"/>
          </a:xfrm>
          <a:prstGeom prst="rect">
            <a:avLst/>
          </a:prstGeom>
          <a:noFill/>
        </p:spPr>
      </p:pic>
      <p:pic>
        <p:nvPicPr>
          <p:cNvPr id="4104" name="Picture 8" descr="http://www.pbs.org/wgbh/nova/images02/nav_subheadlines_bot.gif"/>
          <p:cNvPicPr>
            <a:picLocks noChangeAspect="1" noChangeArrowheads="1"/>
          </p:cNvPicPr>
          <p:nvPr/>
        </p:nvPicPr>
        <p:blipFill>
          <a:blip r:embed="rId3" cstate="print"/>
          <a:srcRect/>
          <a:stretch>
            <a:fillRect/>
          </a:stretch>
        </p:blipFill>
        <p:spPr bwMode="auto">
          <a:xfrm>
            <a:off x="5700713" y="7938"/>
            <a:ext cx="2752725" cy="66675"/>
          </a:xfrm>
          <a:prstGeom prst="rect">
            <a:avLst/>
          </a:prstGeom>
          <a:noFill/>
        </p:spPr>
      </p:pic>
      <p:sp>
        <p:nvSpPr>
          <p:cNvPr id="7" name="Rectangle 6"/>
          <p:cNvSpPr/>
          <p:nvPr/>
        </p:nvSpPr>
        <p:spPr>
          <a:xfrm>
            <a:off x="2819400" y="381000"/>
            <a:ext cx="3969805" cy="707886"/>
          </a:xfrm>
          <a:prstGeom prst="rect">
            <a:avLst/>
          </a:prstGeom>
        </p:spPr>
        <p:txBody>
          <a:bodyPr wrap="none">
            <a:spAutoFit/>
          </a:bodyPr>
          <a:lstStyle/>
          <a:p>
            <a:r>
              <a:rPr lang="en-US" sz="4000" b="1" dirty="0"/>
              <a:t>The Georgia Bight</a:t>
            </a:r>
          </a:p>
        </p:txBody>
      </p:sp>
      <p:pic>
        <p:nvPicPr>
          <p:cNvPr id="8194" name="Picture 2" descr="https://rebeccainthewoods.files.wordpress.com/2010/08/bigh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0202" y="1295400"/>
            <a:ext cx="4648200" cy="4065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85625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iagram: how far moon travels in a 24-hour period"/>
          <p:cNvPicPr>
            <a:picLocks noChangeAspect="1" noChangeArrowheads="1"/>
          </p:cNvPicPr>
          <p:nvPr/>
        </p:nvPicPr>
        <p:blipFill>
          <a:blip r:embed="rId2" cstate="print"/>
          <a:stretch>
            <a:fillRect/>
          </a:stretch>
        </p:blipFill>
        <p:spPr bwMode="auto">
          <a:xfrm>
            <a:off x="838200" y="1291727"/>
            <a:ext cx="2743200" cy="3966072"/>
          </a:xfrm>
          <a:prstGeom prst="rect">
            <a:avLst/>
          </a:prstGeom>
          <a:noFill/>
        </p:spPr>
      </p:pic>
      <p:pic>
        <p:nvPicPr>
          <p:cNvPr id="4103" name="Picture 7" descr="http://www.pbs.org/wgbh/nova/images02/nav_subheadlines_top.gif"/>
          <p:cNvPicPr>
            <a:picLocks noChangeAspect="1" noChangeArrowheads="1"/>
          </p:cNvPicPr>
          <p:nvPr/>
        </p:nvPicPr>
        <p:blipFill>
          <a:blip r:embed="rId3" cstate="print"/>
          <a:srcRect/>
          <a:stretch>
            <a:fillRect/>
          </a:stretch>
        </p:blipFill>
        <p:spPr bwMode="auto">
          <a:xfrm>
            <a:off x="127000" y="7938"/>
            <a:ext cx="2752725" cy="66675"/>
          </a:xfrm>
          <a:prstGeom prst="rect">
            <a:avLst/>
          </a:prstGeom>
          <a:noFill/>
        </p:spPr>
      </p:pic>
      <p:pic>
        <p:nvPicPr>
          <p:cNvPr id="4104" name="Picture 8" descr="http://www.pbs.org/wgbh/nova/images02/nav_subheadlines_bot.gif"/>
          <p:cNvPicPr>
            <a:picLocks noChangeAspect="1" noChangeArrowheads="1"/>
          </p:cNvPicPr>
          <p:nvPr/>
        </p:nvPicPr>
        <p:blipFill>
          <a:blip r:embed="rId4" cstate="print"/>
          <a:srcRect/>
          <a:stretch>
            <a:fillRect/>
          </a:stretch>
        </p:blipFill>
        <p:spPr bwMode="auto">
          <a:xfrm>
            <a:off x="5700713" y="7938"/>
            <a:ext cx="2752725" cy="66675"/>
          </a:xfrm>
          <a:prstGeom prst="rect">
            <a:avLst/>
          </a:prstGeom>
          <a:noFill/>
        </p:spPr>
      </p:pic>
      <p:sp>
        <p:nvSpPr>
          <p:cNvPr id="7" name="Rectangle 6"/>
          <p:cNvSpPr/>
          <p:nvPr/>
        </p:nvSpPr>
        <p:spPr>
          <a:xfrm>
            <a:off x="2819400" y="381000"/>
            <a:ext cx="3567002" cy="707886"/>
          </a:xfrm>
          <a:prstGeom prst="rect">
            <a:avLst/>
          </a:prstGeom>
        </p:spPr>
        <p:txBody>
          <a:bodyPr wrap="none">
            <a:spAutoFit/>
          </a:bodyPr>
          <a:lstStyle/>
          <a:p>
            <a:r>
              <a:rPr lang="en-US" sz="4000" b="1" dirty="0"/>
              <a:t>Tidal Curiosities</a:t>
            </a:r>
          </a:p>
        </p:txBody>
      </p:sp>
      <p:sp>
        <p:nvSpPr>
          <p:cNvPr id="8" name="Rectangle 6"/>
          <p:cNvSpPr>
            <a:spLocks noChangeArrowheads="1"/>
          </p:cNvSpPr>
          <p:nvPr/>
        </p:nvSpPr>
        <p:spPr bwMode="auto">
          <a:xfrm>
            <a:off x="3962400" y="2192416"/>
            <a:ext cx="4953000"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US" sz="3200" i="0" strike="noStrike" cap="none" normalizeH="0" baseline="0" dirty="0">
                <a:ln>
                  <a:noFill/>
                </a:ln>
                <a:effectLst/>
                <a:latin typeface="Georgia" pitchFamily="18" charset="0"/>
              </a:rPr>
              <a:t> </a:t>
            </a:r>
            <a:r>
              <a:rPr lang="en-US" sz="3200" dirty="0"/>
              <a:t>Why do high tides sometimes precede the moon's zenith and sometimes lag behind? </a:t>
            </a:r>
            <a:endParaRPr kumimoji="0" lang="en-US" sz="3200" i="0" strike="noStrike" cap="none" normalizeH="0" baseline="0" dirty="0">
              <a:ln>
                <a:noFill/>
              </a:ln>
              <a:effectLst/>
              <a:latin typeface="Verdana" pitchFamily="34" charset="0"/>
            </a:endParaRPr>
          </a:p>
        </p:txBody>
      </p:sp>
    </p:spTree>
    <p:extLst>
      <p:ext uri="{BB962C8B-B14F-4D97-AF65-F5344CB8AC3E}">
        <p14:creationId xmlns:p14="http://schemas.microsoft.com/office/powerpoint/2010/main" val="36351395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iagram: how far moon travels in a 24-hour period"/>
          <p:cNvPicPr>
            <a:picLocks noChangeAspect="1" noChangeArrowheads="1"/>
          </p:cNvPicPr>
          <p:nvPr/>
        </p:nvPicPr>
        <p:blipFill>
          <a:blip r:embed="rId2" cstate="print"/>
          <a:stretch>
            <a:fillRect/>
          </a:stretch>
        </p:blipFill>
        <p:spPr bwMode="auto">
          <a:xfrm>
            <a:off x="838200" y="1291727"/>
            <a:ext cx="2743200" cy="3966072"/>
          </a:xfrm>
          <a:prstGeom prst="rect">
            <a:avLst/>
          </a:prstGeom>
          <a:noFill/>
        </p:spPr>
      </p:pic>
      <p:pic>
        <p:nvPicPr>
          <p:cNvPr id="4103" name="Picture 7" descr="http://www.pbs.org/wgbh/nova/images02/nav_subheadlines_top.gif"/>
          <p:cNvPicPr>
            <a:picLocks noChangeAspect="1" noChangeArrowheads="1"/>
          </p:cNvPicPr>
          <p:nvPr/>
        </p:nvPicPr>
        <p:blipFill>
          <a:blip r:embed="rId3" cstate="print"/>
          <a:srcRect/>
          <a:stretch>
            <a:fillRect/>
          </a:stretch>
        </p:blipFill>
        <p:spPr bwMode="auto">
          <a:xfrm>
            <a:off x="127000" y="7938"/>
            <a:ext cx="2752725" cy="66675"/>
          </a:xfrm>
          <a:prstGeom prst="rect">
            <a:avLst/>
          </a:prstGeom>
          <a:noFill/>
        </p:spPr>
      </p:pic>
      <p:pic>
        <p:nvPicPr>
          <p:cNvPr id="4104" name="Picture 8" descr="http://www.pbs.org/wgbh/nova/images02/nav_subheadlines_bot.gif"/>
          <p:cNvPicPr>
            <a:picLocks noChangeAspect="1" noChangeArrowheads="1"/>
          </p:cNvPicPr>
          <p:nvPr/>
        </p:nvPicPr>
        <p:blipFill>
          <a:blip r:embed="rId4" cstate="print"/>
          <a:srcRect/>
          <a:stretch>
            <a:fillRect/>
          </a:stretch>
        </p:blipFill>
        <p:spPr bwMode="auto">
          <a:xfrm>
            <a:off x="5700713" y="7938"/>
            <a:ext cx="2752725" cy="66675"/>
          </a:xfrm>
          <a:prstGeom prst="rect">
            <a:avLst/>
          </a:prstGeom>
          <a:noFill/>
        </p:spPr>
      </p:pic>
      <p:sp>
        <p:nvSpPr>
          <p:cNvPr id="6" name="Rectangle 5"/>
          <p:cNvSpPr/>
          <p:nvPr/>
        </p:nvSpPr>
        <p:spPr>
          <a:xfrm>
            <a:off x="4114800" y="1828800"/>
            <a:ext cx="4572000" cy="2862322"/>
          </a:xfrm>
          <a:prstGeom prst="rect">
            <a:avLst/>
          </a:prstGeom>
        </p:spPr>
        <p:txBody>
          <a:bodyPr>
            <a:spAutoFit/>
          </a:bodyPr>
          <a:lstStyle/>
          <a:p>
            <a:pPr eaLnBrk="0" fontAlgn="base" hangingPunct="0">
              <a:spcBef>
                <a:spcPct val="0"/>
              </a:spcBef>
              <a:spcAft>
                <a:spcPct val="0"/>
              </a:spcAft>
            </a:pPr>
            <a:r>
              <a:rPr lang="en-US" sz="2000" dirty="0"/>
              <a:t>If the tidal bulges only followed the moon, we'd always have a high tide when the moon is at its zenith—its highest point in its journey across the sky. But sometimes a high tide precedes or lags the zenith by as much as several hours. The reason is that the sun's gravity, in addition to influencing the height of a tide, can also influence the position of the bulges. </a:t>
            </a:r>
            <a:endParaRPr lang="en-US" sz="2000" dirty="0">
              <a:latin typeface="Georgia" pitchFamily="18" charset="0"/>
            </a:endParaRPr>
          </a:p>
        </p:txBody>
      </p:sp>
      <p:sp>
        <p:nvSpPr>
          <p:cNvPr id="7" name="Rectangle 6"/>
          <p:cNvSpPr/>
          <p:nvPr/>
        </p:nvSpPr>
        <p:spPr>
          <a:xfrm>
            <a:off x="2819400" y="381000"/>
            <a:ext cx="3567002" cy="707886"/>
          </a:xfrm>
          <a:prstGeom prst="rect">
            <a:avLst/>
          </a:prstGeom>
        </p:spPr>
        <p:txBody>
          <a:bodyPr wrap="none">
            <a:spAutoFit/>
          </a:bodyPr>
          <a:lstStyle/>
          <a:p>
            <a:r>
              <a:rPr lang="en-US" sz="4000" b="1" dirty="0"/>
              <a:t>Tidal Curiosities</a:t>
            </a:r>
          </a:p>
        </p:txBody>
      </p:sp>
    </p:spTree>
    <p:extLst>
      <p:ext uri="{BB962C8B-B14F-4D97-AF65-F5344CB8AC3E}">
        <p14:creationId xmlns:p14="http://schemas.microsoft.com/office/powerpoint/2010/main" val="36351395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iagram: how far moon travels in a 24-hour period"/>
          <p:cNvPicPr>
            <a:picLocks noChangeAspect="1" noChangeArrowheads="1"/>
          </p:cNvPicPr>
          <p:nvPr/>
        </p:nvPicPr>
        <p:blipFill>
          <a:blip r:embed="rId2" cstate="print"/>
          <a:stretch>
            <a:fillRect/>
          </a:stretch>
        </p:blipFill>
        <p:spPr bwMode="auto">
          <a:xfrm>
            <a:off x="838200" y="1291727"/>
            <a:ext cx="2743200" cy="3966072"/>
          </a:xfrm>
          <a:prstGeom prst="rect">
            <a:avLst/>
          </a:prstGeom>
          <a:noFill/>
        </p:spPr>
      </p:pic>
      <p:pic>
        <p:nvPicPr>
          <p:cNvPr id="4103" name="Picture 7" descr="http://www.pbs.org/wgbh/nova/images02/nav_subheadlines_top.gif"/>
          <p:cNvPicPr>
            <a:picLocks noChangeAspect="1" noChangeArrowheads="1"/>
          </p:cNvPicPr>
          <p:nvPr/>
        </p:nvPicPr>
        <p:blipFill>
          <a:blip r:embed="rId3" cstate="print"/>
          <a:srcRect/>
          <a:stretch>
            <a:fillRect/>
          </a:stretch>
        </p:blipFill>
        <p:spPr bwMode="auto">
          <a:xfrm>
            <a:off x="127000" y="7938"/>
            <a:ext cx="2752725" cy="66675"/>
          </a:xfrm>
          <a:prstGeom prst="rect">
            <a:avLst/>
          </a:prstGeom>
          <a:noFill/>
        </p:spPr>
      </p:pic>
      <p:pic>
        <p:nvPicPr>
          <p:cNvPr id="4104" name="Picture 8" descr="http://www.pbs.org/wgbh/nova/images02/nav_subheadlines_bot.gif"/>
          <p:cNvPicPr>
            <a:picLocks noChangeAspect="1" noChangeArrowheads="1"/>
          </p:cNvPicPr>
          <p:nvPr/>
        </p:nvPicPr>
        <p:blipFill>
          <a:blip r:embed="rId4" cstate="print"/>
          <a:srcRect/>
          <a:stretch>
            <a:fillRect/>
          </a:stretch>
        </p:blipFill>
        <p:spPr bwMode="auto">
          <a:xfrm>
            <a:off x="5700713" y="7938"/>
            <a:ext cx="2752725" cy="66675"/>
          </a:xfrm>
          <a:prstGeom prst="rect">
            <a:avLst/>
          </a:prstGeom>
          <a:noFill/>
        </p:spPr>
      </p:pic>
      <p:sp>
        <p:nvSpPr>
          <p:cNvPr id="7" name="Rectangle 6"/>
          <p:cNvSpPr/>
          <p:nvPr/>
        </p:nvSpPr>
        <p:spPr>
          <a:xfrm>
            <a:off x="2819400" y="381000"/>
            <a:ext cx="3567002" cy="707886"/>
          </a:xfrm>
          <a:prstGeom prst="rect">
            <a:avLst/>
          </a:prstGeom>
        </p:spPr>
        <p:txBody>
          <a:bodyPr wrap="none">
            <a:spAutoFit/>
          </a:bodyPr>
          <a:lstStyle/>
          <a:p>
            <a:r>
              <a:rPr lang="en-US" sz="4000" b="1" dirty="0"/>
              <a:t>Tidal Curiosities</a:t>
            </a:r>
          </a:p>
        </p:txBody>
      </p:sp>
      <p:sp>
        <p:nvSpPr>
          <p:cNvPr id="8" name="Rectangle 6"/>
          <p:cNvSpPr>
            <a:spLocks noChangeArrowheads="1"/>
          </p:cNvSpPr>
          <p:nvPr/>
        </p:nvSpPr>
        <p:spPr bwMode="auto">
          <a:xfrm>
            <a:off x="3962400" y="1946195"/>
            <a:ext cx="495300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US" sz="3200" i="0" strike="noStrike" cap="none" normalizeH="0" baseline="0" dirty="0">
                <a:ln>
                  <a:noFill/>
                </a:ln>
                <a:effectLst/>
                <a:latin typeface="Georgia" pitchFamily="18" charset="0"/>
              </a:rPr>
              <a:t> </a:t>
            </a:r>
            <a:r>
              <a:rPr lang="en-US" sz="3200" dirty="0"/>
              <a:t>Why do some places on Earth experience only one high tide (and one low tide) in a 24-hour period instead of two?</a:t>
            </a:r>
            <a:endParaRPr kumimoji="0" lang="en-US" sz="3200" i="0" strike="noStrike" cap="none" normalizeH="0" baseline="0" dirty="0">
              <a:ln>
                <a:noFill/>
              </a:ln>
              <a:effectLst/>
              <a:latin typeface="Verdana" pitchFamily="34" charset="0"/>
            </a:endParaRPr>
          </a:p>
        </p:txBody>
      </p:sp>
    </p:spTree>
    <p:extLst>
      <p:ext uri="{BB962C8B-B14F-4D97-AF65-F5344CB8AC3E}">
        <p14:creationId xmlns:p14="http://schemas.microsoft.com/office/powerpoint/2010/main" val="36351395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iagram: how far moon travels in a 24-hour period"/>
          <p:cNvPicPr>
            <a:picLocks noChangeAspect="1" noChangeArrowheads="1"/>
          </p:cNvPicPr>
          <p:nvPr/>
        </p:nvPicPr>
        <p:blipFill>
          <a:blip r:embed="rId2" cstate="print"/>
          <a:stretch>
            <a:fillRect/>
          </a:stretch>
        </p:blipFill>
        <p:spPr bwMode="auto">
          <a:xfrm>
            <a:off x="838200" y="1291727"/>
            <a:ext cx="2743199" cy="3966072"/>
          </a:xfrm>
          <a:prstGeom prst="rect">
            <a:avLst/>
          </a:prstGeom>
          <a:noFill/>
        </p:spPr>
      </p:pic>
      <p:pic>
        <p:nvPicPr>
          <p:cNvPr id="4103" name="Picture 7" descr="http://www.pbs.org/wgbh/nova/images02/nav_subheadlines_top.gif"/>
          <p:cNvPicPr>
            <a:picLocks noChangeAspect="1" noChangeArrowheads="1"/>
          </p:cNvPicPr>
          <p:nvPr/>
        </p:nvPicPr>
        <p:blipFill>
          <a:blip r:embed="rId3" cstate="print"/>
          <a:srcRect/>
          <a:stretch>
            <a:fillRect/>
          </a:stretch>
        </p:blipFill>
        <p:spPr bwMode="auto">
          <a:xfrm>
            <a:off x="127000" y="7938"/>
            <a:ext cx="2752725" cy="66675"/>
          </a:xfrm>
          <a:prstGeom prst="rect">
            <a:avLst/>
          </a:prstGeom>
          <a:noFill/>
        </p:spPr>
      </p:pic>
      <p:pic>
        <p:nvPicPr>
          <p:cNvPr id="4104" name="Picture 8" descr="http://www.pbs.org/wgbh/nova/images02/nav_subheadlines_bot.gif"/>
          <p:cNvPicPr>
            <a:picLocks noChangeAspect="1" noChangeArrowheads="1"/>
          </p:cNvPicPr>
          <p:nvPr/>
        </p:nvPicPr>
        <p:blipFill>
          <a:blip r:embed="rId4" cstate="print"/>
          <a:srcRect/>
          <a:stretch>
            <a:fillRect/>
          </a:stretch>
        </p:blipFill>
        <p:spPr bwMode="auto">
          <a:xfrm>
            <a:off x="5700713" y="7938"/>
            <a:ext cx="2752725" cy="66675"/>
          </a:xfrm>
          <a:prstGeom prst="rect">
            <a:avLst/>
          </a:prstGeom>
          <a:noFill/>
        </p:spPr>
      </p:pic>
      <p:sp>
        <p:nvSpPr>
          <p:cNvPr id="7" name="Rectangle 6"/>
          <p:cNvSpPr/>
          <p:nvPr/>
        </p:nvSpPr>
        <p:spPr>
          <a:xfrm>
            <a:off x="2819400" y="381000"/>
            <a:ext cx="3567002" cy="707886"/>
          </a:xfrm>
          <a:prstGeom prst="rect">
            <a:avLst/>
          </a:prstGeom>
        </p:spPr>
        <p:txBody>
          <a:bodyPr wrap="none">
            <a:spAutoFit/>
          </a:bodyPr>
          <a:lstStyle/>
          <a:p>
            <a:r>
              <a:rPr lang="en-US" sz="4000" b="1" dirty="0"/>
              <a:t>Tidal Curiosities</a:t>
            </a:r>
          </a:p>
        </p:txBody>
      </p:sp>
      <p:sp>
        <p:nvSpPr>
          <p:cNvPr id="8" name="Rectangle 7"/>
          <p:cNvSpPr/>
          <p:nvPr/>
        </p:nvSpPr>
        <p:spPr>
          <a:xfrm>
            <a:off x="3962400" y="1600200"/>
            <a:ext cx="4572000" cy="3416320"/>
          </a:xfrm>
          <a:prstGeom prst="rect">
            <a:avLst/>
          </a:prstGeom>
        </p:spPr>
        <p:txBody>
          <a:bodyPr>
            <a:spAutoFit/>
          </a:bodyPr>
          <a:lstStyle/>
          <a:p>
            <a:r>
              <a:rPr lang="en-US" dirty="0"/>
              <a:t>The moon doesn't orbit the Earth directly over the equator. Instead, its orbit is inclined by about five degrees from a line extending between our planet and the sun. Also, depending on our position in our orbit around the sun, the moon's orbit can be inclined by as much 23.5 degrees. This inclination causes the tidal bulges to often form above and below the equator. When this happens, it's possible for locations on the rotating Earth to pass through only one of the two bulges, thus producing only one high tide. </a:t>
            </a:r>
          </a:p>
        </p:txBody>
      </p:sp>
    </p:spTree>
    <p:extLst>
      <p:ext uri="{BB962C8B-B14F-4D97-AF65-F5344CB8AC3E}">
        <p14:creationId xmlns:p14="http://schemas.microsoft.com/office/powerpoint/2010/main" val="36351395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3" name="Picture 7" descr="http://www.pbs.org/wgbh/nova/images02/nav_subheadlines_top.gif"/>
          <p:cNvPicPr>
            <a:picLocks noChangeAspect="1" noChangeArrowheads="1"/>
          </p:cNvPicPr>
          <p:nvPr/>
        </p:nvPicPr>
        <p:blipFill>
          <a:blip r:embed="rId2" cstate="print"/>
          <a:srcRect/>
          <a:stretch>
            <a:fillRect/>
          </a:stretch>
        </p:blipFill>
        <p:spPr bwMode="auto">
          <a:xfrm>
            <a:off x="127000" y="7938"/>
            <a:ext cx="2752725" cy="66675"/>
          </a:xfrm>
          <a:prstGeom prst="rect">
            <a:avLst/>
          </a:prstGeom>
          <a:noFill/>
        </p:spPr>
      </p:pic>
      <p:pic>
        <p:nvPicPr>
          <p:cNvPr id="4104" name="Picture 8" descr="http://www.pbs.org/wgbh/nova/images02/nav_subheadlines_bot.gif"/>
          <p:cNvPicPr>
            <a:picLocks noChangeAspect="1" noChangeArrowheads="1"/>
          </p:cNvPicPr>
          <p:nvPr/>
        </p:nvPicPr>
        <p:blipFill>
          <a:blip r:embed="rId3" cstate="print"/>
          <a:srcRect/>
          <a:stretch>
            <a:fillRect/>
          </a:stretch>
        </p:blipFill>
        <p:spPr bwMode="auto">
          <a:xfrm>
            <a:off x="5700713" y="7938"/>
            <a:ext cx="2752725" cy="66675"/>
          </a:xfrm>
          <a:prstGeom prst="rect">
            <a:avLst/>
          </a:prstGeom>
          <a:noFill/>
        </p:spPr>
      </p:pic>
      <p:sp>
        <p:nvSpPr>
          <p:cNvPr id="7" name="Rectangle 6"/>
          <p:cNvSpPr/>
          <p:nvPr/>
        </p:nvSpPr>
        <p:spPr>
          <a:xfrm>
            <a:off x="2819400" y="381000"/>
            <a:ext cx="3567002" cy="707886"/>
          </a:xfrm>
          <a:prstGeom prst="rect">
            <a:avLst/>
          </a:prstGeom>
        </p:spPr>
        <p:txBody>
          <a:bodyPr wrap="none">
            <a:spAutoFit/>
          </a:bodyPr>
          <a:lstStyle/>
          <a:p>
            <a:r>
              <a:rPr lang="en-US" sz="4000" b="1" dirty="0"/>
              <a:t>Tidal Curiosities</a:t>
            </a:r>
          </a:p>
        </p:txBody>
      </p:sp>
      <p:sp>
        <p:nvSpPr>
          <p:cNvPr id="9" name="TextBox 8"/>
          <p:cNvSpPr txBox="1"/>
          <p:nvPr/>
        </p:nvSpPr>
        <p:spPr>
          <a:xfrm>
            <a:off x="685800" y="1114485"/>
            <a:ext cx="8378384" cy="2062103"/>
          </a:xfrm>
          <a:prstGeom prst="rect">
            <a:avLst/>
          </a:prstGeom>
          <a:noFill/>
        </p:spPr>
        <p:txBody>
          <a:bodyPr wrap="none" rtlCol="0">
            <a:spAutoFit/>
          </a:bodyPr>
          <a:lstStyle/>
          <a:p>
            <a:pPr marL="285750" indent="-285750">
              <a:buFont typeface="Arial" panose="020B0604020202020204" pitchFamily="34" charset="0"/>
              <a:buChar char="•"/>
            </a:pPr>
            <a:r>
              <a:rPr lang="en-US" sz="3200" dirty="0"/>
              <a:t>Perigee Tide – moon  closest to earth, </a:t>
            </a:r>
            <a:br>
              <a:rPr lang="en-US" sz="3200" dirty="0"/>
            </a:br>
            <a:r>
              <a:rPr lang="en-US" sz="3200" dirty="0"/>
              <a:t>very high </a:t>
            </a:r>
            <a:r>
              <a:rPr lang="en-US" sz="3200" dirty="0" err="1"/>
              <a:t>high</a:t>
            </a:r>
            <a:r>
              <a:rPr lang="en-US" sz="3200" dirty="0"/>
              <a:t> tides (causes flooding)</a:t>
            </a:r>
          </a:p>
          <a:p>
            <a:pPr marL="285750" indent="-285750">
              <a:buFont typeface="Arial" panose="020B0604020202020204" pitchFamily="34" charset="0"/>
              <a:buChar char="•"/>
            </a:pPr>
            <a:r>
              <a:rPr lang="en-US" sz="3200" dirty="0"/>
              <a:t>Apogee Tide – Moon farthest away from earth, </a:t>
            </a:r>
            <a:br>
              <a:rPr lang="en-US" sz="3200" dirty="0"/>
            </a:br>
            <a:r>
              <a:rPr lang="en-US" sz="3200" dirty="0"/>
              <a:t>very weak tides</a:t>
            </a:r>
          </a:p>
        </p:txBody>
      </p:sp>
      <p:pic>
        <p:nvPicPr>
          <p:cNvPr id="10" name="Picture 2" descr="Diagram of earth's elliptical orbit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2971800"/>
            <a:ext cx="4572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jacksonville.com/sites/default/files/imagecache/superphoto/1484511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1816" y="3429000"/>
            <a:ext cx="3200400" cy="1929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44297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3" name="Picture 7" descr="http://www.pbs.org/wgbh/nova/images02/nav_subheadlines_top.gif"/>
          <p:cNvPicPr>
            <a:picLocks noChangeAspect="1" noChangeArrowheads="1"/>
          </p:cNvPicPr>
          <p:nvPr/>
        </p:nvPicPr>
        <p:blipFill>
          <a:blip r:embed="rId2" cstate="print"/>
          <a:srcRect/>
          <a:stretch>
            <a:fillRect/>
          </a:stretch>
        </p:blipFill>
        <p:spPr bwMode="auto">
          <a:xfrm>
            <a:off x="127000" y="7938"/>
            <a:ext cx="2752725" cy="66675"/>
          </a:xfrm>
          <a:prstGeom prst="rect">
            <a:avLst/>
          </a:prstGeom>
          <a:noFill/>
        </p:spPr>
      </p:pic>
      <p:pic>
        <p:nvPicPr>
          <p:cNvPr id="4104" name="Picture 8" descr="http://www.pbs.org/wgbh/nova/images02/nav_subheadlines_bot.gif"/>
          <p:cNvPicPr>
            <a:picLocks noChangeAspect="1" noChangeArrowheads="1"/>
          </p:cNvPicPr>
          <p:nvPr/>
        </p:nvPicPr>
        <p:blipFill>
          <a:blip r:embed="rId3" cstate="print"/>
          <a:srcRect/>
          <a:stretch>
            <a:fillRect/>
          </a:stretch>
        </p:blipFill>
        <p:spPr bwMode="auto">
          <a:xfrm>
            <a:off x="5700713" y="7938"/>
            <a:ext cx="2752725" cy="66675"/>
          </a:xfrm>
          <a:prstGeom prst="rect">
            <a:avLst/>
          </a:prstGeom>
          <a:noFill/>
        </p:spPr>
      </p:pic>
      <p:sp>
        <p:nvSpPr>
          <p:cNvPr id="7" name="Rectangle 6"/>
          <p:cNvSpPr/>
          <p:nvPr/>
        </p:nvSpPr>
        <p:spPr>
          <a:xfrm>
            <a:off x="2819400" y="381000"/>
            <a:ext cx="3567002" cy="707886"/>
          </a:xfrm>
          <a:prstGeom prst="rect">
            <a:avLst/>
          </a:prstGeom>
        </p:spPr>
        <p:txBody>
          <a:bodyPr wrap="none">
            <a:spAutoFit/>
          </a:bodyPr>
          <a:lstStyle/>
          <a:p>
            <a:r>
              <a:rPr lang="en-US" sz="4000" b="1" dirty="0"/>
              <a:t>Tidal Curiosities</a:t>
            </a:r>
          </a:p>
        </p:txBody>
      </p:sp>
      <p:sp>
        <p:nvSpPr>
          <p:cNvPr id="9" name="TextBox 8"/>
          <p:cNvSpPr txBox="1"/>
          <p:nvPr/>
        </p:nvSpPr>
        <p:spPr>
          <a:xfrm>
            <a:off x="685800" y="1114485"/>
            <a:ext cx="8090292" cy="1077218"/>
          </a:xfrm>
          <a:prstGeom prst="rect">
            <a:avLst/>
          </a:prstGeom>
          <a:noFill/>
        </p:spPr>
        <p:txBody>
          <a:bodyPr wrap="none" rtlCol="0">
            <a:spAutoFit/>
          </a:bodyPr>
          <a:lstStyle/>
          <a:p>
            <a:pPr marL="285750" indent="-285750">
              <a:buFont typeface="Arial" panose="020B0604020202020204" pitchFamily="34" charset="0"/>
              <a:buChar char="•"/>
            </a:pPr>
            <a:r>
              <a:rPr lang="en-US" sz="3200" dirty="0"/>
              <a:t>King Tide -  a colloquial term for an especially </a:t>
            </a:r>
            <a:br>
              <a:rPr lang="en-US" sz="3200" dirty="0"/>
            </a:br>
            <a:r>
              <a:rPr lang="en-US" sz="3200" dirty="0"/>
              <a:t>high tide, such as a </a:t>
            </a:r>
            <a:r>
              <a:rPr lang="en-US" sz="3200" dirty="0" err="1"/>
              <a:t>perigean</a:t>
            </a:r>
            <a:r>
              <a:rPr lang="en-US" sz="3200" dirty="0"/>
              <a:t> spring tide</a:t>
            </a:r>
          </a:p>
        </p:txBody>
      </p:sp>
      <p:pic>
        <p:nvPicPr>
          <p:cNvPr id="10" name="Picture 2" descr="http://www.wptz.com/image/view/-/36102922/medRes/1/-/maxh/630/maxw/1200/-/a9mkxd/-/Aerial-View-Of-U-S-Highway-80-Flooded-On-Tybee-Islan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2286000"/>
            <a:ext cx="5545031" cy="3119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9907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4400" y="609600"/>
            <a:ext cx="7271734" cy="707886"/>
          </a:xfrm>
          <a:prstGeom prst="rect">
            <a:avLst/>
          </a:prstGeom>
        </p:spPr>
        <p:txBody>
          <a:bodyPr wrap="none">
            <a:spAutoFit/>
          </a:bodyPr>
          <a:lstStyle/>
          <a:p>
            <a:r>
              <a:rPr lang="en-US" sz="4000" b="1" dirty="0"/>
              <a:t>Or… don’t let this happen to you!</a:t>
            </a:r>
          </a:p>
        </p:txBody>
      </p:sp>
      <p:pic>
        <p:nvPicPr>
          <p:cNvPr id="49154" name="Picture 2" descr="C:\Documents and Settings\EEcoordinator\Desktop\Tidelands\Kayaking\Kayaking Pictures\Copy of P1010979.JPG"/>
          <p:cNvPicPr>
            <a:picLocks noChangeAspect="1" noChangeArrowheads="1"/>
          </p:cNvPicPr>
          <p:nvPr/>
        </p:nvPicPr>
        <p:blipFill>
          <a:blip r:embed="rId2" cstate="print"/>
          <a:srcRect/>
          <a:stretch>
            <a:fillRect/>
          </a:stretch>
        </p:blipFill>
        <p:spPr bwMode="auto">
          <a:xfrm>
            <a:off x="2286000" y="1600200"/>
            <a:ext cx="5064126" cy="3798496"/>
          </a:xfrm>
          <a:prstGeom prst="rect">
            <a:avLst/>
          </a:prstGeom>
          <a:noFill/>
        </p:spPr>
      </p:pic>
    </p:spTree>
    <p:extLst>
      <p:ext uri="{BB962C8B-B14F-4D97-AF65-F5344CB8AC3E}">
        <p14:creationId xmlns:p14="http://schemas.microsoft.com/office/powerpoint/2010/main" val="36351395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nhc.noaa.gov/surge/images/stormsurgevsstormtid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514600"/>
            <a:ext cx="6562174" cy="306234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299041" y="609600"/>
            <a:ext cx="2709203" cy="707886"/>
          </a:xfrm>
          <a:prstGeom prst="rect">
            <a:avLst/>
          </a:prstGeom>
        </p:spPr>
        <p:txBody>
          <a:bodyPr wrap="none">
            <a:spAutoFit/>
          </a:bodyPr>
          <a:lstStyle/>
          <a:p>
            <a:r>
              <a:rPr lang="en-US" sz="4000" b="1" dirty="0"/>
              <a:t>Storm Tides</a:t>
            </a:r>
          </a:p>
        </p:txBody>
      </p:sp>
      <p:sp>
        <p:nvSpPr>
          <p:cNvPr id="5" name="TextBox 4"/>
          <p:cNvSpPr txBox="1"/>
          <p:nvPr/>
        </p:nvSpPr>
        <p:spPr>
          <a:xfrm>
            <a:off x="685800" y="1284982"/>
            <a:ext cx="7939930" cy="1077218"/>
          </a:xfrm>
          <a:prstGeom prst="rect">
            <a:avLst/>
          </a:prstGeom>
          <a:noFill/>
        </p:spPr>
        <p:txBody>
          <a:bodyPr wrap="none" rtlCol="0">
            <a:spAutoFit/>
          </a:bodyPr>
          <a:lstStyle/>
          <a:p>
            <a:pPr marL="285750" indent="-285750">
              <a:buFont typeface="Arial" panose="020B0604020202020204" pitchFamily="34" charset="0"/>
              <a:buChar char="•"/>
            </a:pPr>
            <a:r>
              <a:rPr lang="en-US" sz="3200" dirty="0"/>
              <a:t>Storm Tide –the combination of storm</a:t>
            </a:r>
            <a:r>
              <a:rPr lang="en-US" sz="3200" b="1" dirty="0"/>
              <a:t> </a:t>
            </a:r>
            <a:r>
              <a:rPr lang="en-US" sz="3200" dirty="0"/>
              <a:t>surge </a:t>
            </a:r>
            <a:br>
              <a:rPr lang="en-US" sz="3200" dirty="0"/>
            </a:br>
            <a:r>
              <a:rPr lang="en-US" sz="3200" dirty="0"/>
              <a:t>and normal high tide </a:t>
            </a:r>
          </a:p>
        </p:txBody>
      </p:sp>
    </p:spTree>
    <p:extLst>
      <p:ext uri="{BB962C8B-B14F-4D97-AF65-F5344CB8AC3E}">
        <p14:creationId xmlns:p14="http://schemas.microsoft.com/office/powerpoint/2010/main" val="33972080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752600"/>
            <a:ext cx="8780481" cy="3539430"/>
          </a:xfrm>
          <a:prstGeom prst="rect">
            <a:avLst/>
          </a:prstGeom>
          <a:noFill/>
        </p:spPr>
        <p:txBody>
          <a:bodyPr wrap="none" rtlCol="0">
            <a:spAutoFit/>
          </a:bodyPr>
          <a:lstStyle/>
          <a:p>
            <a:pPr marL="285750" indent="-285750">
              <a:buFont typeface="Arial" panose="020B0604020202020204" pitchFamily="34" charset="0"/>
              <a:buChar char="•"/>
            </a:pPr>
            <a:r>
              <a:rPr lang="en-US" sz="3200" dirty="0"/>
              <a:t>Currents are continuous, directed movements of </a:t>
            </a:r>
            <a:br>
              <a:rPr lang="en-US" sz="3200" dirty="0"/>
            </a:br>
            <a:r>
              <a:rPr lang="en-US" sz="3200" dirty="0"/>
              <a:t>seawater generated by forces such as breaking </a:t>
            </a:r>
            <a:br>
              <a:rPr lang="en-US" sz="3200" dirty="0"/>
            </a:br>
            <a:r>
              <a:rPr lang="en-US" sz="3200" dirty="0"/>
              <a:t>waves, wind, the Coriolis effect, density, </a:t>
            </a:r>
            <a:br>
              <a:rPr lang="en-US" sz="3200" dirty="0"/>
            </a:br>
            <a:r>
              <a:rPr lang="en-US" sz="3200" dirty="0"/>
              <a:t>temperature, and salinity differences.</a:t>
            </a:r>
          </a:p>
          <a:p>
            <a:pPr marL="285750" indent="-285750">
              <a:buFont typeface="Arial" panose="020B0604020202020204" pitchFamily="34" charset="0"/>
              <a:buChar char="•"/>
            </a:pPr>
            <a:r>
              <a:rPr lang="en-US" sz="3200" dirty="0"/>
              <a:t>Depth contours, shoreline configurations, and </a:t>
            </a:r>
            <a:br>
              <a:rPr lang="en-US" sz="3200" dirty="0"/>
            </a:br>
            <a:r>
              <a:rPr lang="en-US" sz="3200" dirty="0"/>
              <a:t>interactions with other currents influence a </a:t>
            </a:r>
            <a:br>
              <a:rPr lang="en-US" sz="3200" dirty="0"/>
            </a:br>
            <a:r>
              <a:rPr lang="en-US" sz="3200" dirty="0"/>
              <a:t>current's direction and strength.</a:t>
            </a:r>
          </a:p>
        </p:txBody>
      </p:sp>
      <p:sp>
        <p:nvSpPr>
          <p:cNvPr id="4" name="Rectangle 3"/>
          <p:cNvSpPr/>
          <p:nvPr/>
        </p:nvSpPr>
        <p:spPr>
          <a:xfrm>
            <a:off x="2216110" y="609600"/>
            <a:ext cx="5262659" cy="707886"/>
          </a:xfrm>
          <a:prstGeom prst="rect">
            <a:avLst/>
          </a:prstGeom>
        </p:spPr>
        <p:txBody>
          <a:bodyPr wrap="none">
            <a:spAutoFit/>
          </a:bodyPr>
          <a:lstStyle/>
          <a:p>
            <a:pPr algn="ctr"/>
            <a:r>
              <a:rPr lang="en-US" sz="4000" b="1" dirty="0"/>
              <a:t>Understanding Currents</a:t>
            </a:r>
          </a:p>
        </p:txBody>
      </p:sp>
    </p:spTree>
    <p:extLst>
      <p:ext uri="{BB962C8B-B14F-4D97-AF65-F5344CB8AC3E}">
        <p14:creationId xmlns:p14="http://schemas.microsoft.com/office/powerpoint/2010/main" val="36501962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geo.hunter.cuny.edu/tbw/wc.notes/3.temperature/ocean.currents.jpg"/>
          <p:cNvPicPr>
            <a:picLocks noChangeAspect="1" noChangeArrowheads="1"/>
          </p:cNvPicPr>
          <p:nvPr/>
        </p:nvPicPr>
        <p:blipFill>
          <a:blip r:embed="rId2" cstate="print"/>
          <a:srcRect/>
          <a:stretch>
            <a:fillRect/>
          </a:stretch>
        </p:blipFill>
        <p:spPr bwMode="auto">
          <a:xfrm>
            <a:off x="685800" y="1143000"/>
            <a:ext cx="7543800" cy="4008991"/>
          </a:xfrm>
          <a:prstGeom prst="rect">
            <a:avLst/>
          </a:prstGeom>
          <a:noFill/>
        </p:spPr>
      </p:pic>
      <p:sp>
        <p:nvSpPr>
          <p:cNvPr id="3" name="Rectangle 2"/>
          <p:cNvSpPr/>
          <p:nvPr/>
        </p:nvSpPr>
        <p:spPr>
          <a:xfrm>
            <a:off x="2235104" y="304800"/>
            <a:ext cx="4445191" cy="707886"/>
          </a:xfrm>
          <a:prstGeom prst="rect">
            <a:avLst/>
          </a:prstGeom>
        </p:spPr>
        <p:txBody>
          <a:bodyPr wrap="none">
            <a:spAutoFit/>
          </a:bodyPr>
          <a:lstStyle/>
          <a:p>
            <a:r>
              <a:rPr lang="en-US" sz="4000" b="1" dirty="0"/>
              <a:t>Gulf Stream Current</a:t>
            </a:r>
          </a:p>
        </p:txBody>
      </p:sp>
    </p:spTree>
    <p:extLst>
      <p:ext uri="{BB962C8B-B14F-4D97-AF65-F5344CB8AC3E}">
        <p14:creationId xmlns:p14="http://schemas.microsoft.com/office/powerpoint/2010/main" val="36351395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85471" y="381000"/>
            <a:ext cx="4373057" cy="707886"/>
          </a:xfrm>
          <a:prstGeom prst="rect">
            <a:avLst/>
          </a:prstGeom>
        </p:spPr>
        <p:txBody>
          <a:bodyPr wrap="none">
            <a:spAutoFit/>
          </a:bodyPr>
          <a:lstStyle/>
          <a:p>
            <a:r>
              <a:rPr lang="en-US" sz="4000" b="1" dirty="0"/>
              <a:t>Long shore Current</a:t>
            </a:r>
          </a:p>
        </p:txBody>
      </p:sp>
      <p:pic>
        <p:nvPicPr>
          <p:cNvPr id="9218" name="Picture 2" descr="http://www.millerplace.k12.ny.us/webpages/cscott/photos/1044848/2longshore%20curre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308430"/>
            <a:ext cx="7162800" cy="4054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51395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www.gly.uga.edu/railsback/Fundamentals/3030CurrentsWavesTides01.jpg"/>
          <p:cNvPicPr>
            <a:picLocks noChangeAspect="1" noChangeArrowheads="1"/>
          </p:cNvPicPr>
          <p:nvPr/>
        </p:nvPicPr>
        <p:blipFill>
          <a:blip r:embed="rId2" cstate="print"/>
          <a:srcRect/>
          <a:stretch>
            <a:fillRect/>
          </a:stretch>
        </p:blipFill>
        <p:spPr bwMode="auto">
          <a:xfrm>
            <a:off x="1143000" y="457200"/>
            <a:ext cx="6781800" cy="5047597"/>
          </a:xfrm>
          <a:prstGeom prst="rect">
            <a:avLst/>
          </a:prstGeom>
          <a:noFill/>
        </p:spPr>
      </p:pic>
    </p:spTree>
    <p:extLst>
      <p:ext uri="{BB962C8B-B14F-4D97-AF65-F5344CB8AC3E}">
        <p14:creationId xmlns:p14="http://schemas.microsoft.com/office/powerpoint/2010/main" val="36351395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54199" y="1295400"/>
            <a:ext cx="5435600" cy="4076700"/>
          </a:xfrm>
          <a:prstGeom prst="rect">
            <a:avLst/>
          </a:prstGeom>
        </p:spPr>
      </p:pic>
      <p:sp>
        <p:nvSpPr>
          <p:cNvPr id="4" name="Rectangle 3"/>
          <p:cNvSpPr/>
          <p:nvPr/>
        </p:nvSpPr>
        <p:spPr>
          <a:xfrm>
            <a:off x="1573296" y="381000"/>
            <a:ext cx="5997411" cy="707886"/>
          </a:xfrm>
          <a:prstGeom prst="rect">
            <a:avLst/>
          </a:prstGeom>
        </p:spPr>
        <p:txBody>
          <a:bodyPr wrap="none">
            <a:spAutoFit/>
          </a:bodyPr>
          <a:lstStyle/>
          <a:p>
            <a:pPr algn="ctr"/>
            <a:r>
              <a:rPr lang="en-US" sz="4000" b="1" dirty="0"/>
              <a:t>Thank you! Any Questions?</a:t>
            </a:r>
          </a:p>
        </p:txBody>
      </p:sp>
    </p:spTree>
    <p:extLst>
      <p:ext uri="{BB962C8B-B14F-4D97-AF65-F5344CB8AC3E}">
        <p14:creationId xmlns:p14="http://schemas.microsoft.com/office/powerpoint/2010/main" val="3049440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91000" y="2057400"/>
            <a:ext cx="4928400" cy="2062103"/>
          </a:xfrm>
          <a:prstGeom prst="rect">
            <a:avLst/>
          </a:prstGeom>
          <a:noFill/>
        </p:spPr>
        <p:txBody>
          <a:bodyPr wrap="none" rtlCol="0">
            <a:spAutoFit/>
          </a:bodyPr>
          <a:lstStyle/>
          <a:p>
            <a:r>
              <a:rPr lang="en-US" sz="3200" dirty="0"/>
              <a:t>French astronomer François </a:t>
            </a:r>
          </a:p>
          <a:p>
            <a:r>
              <a:rPr lang="en-US" sz="3200" dirty="0" err="1"/>
              <a:t>Arago</a:t>
            </a:r>
            <a:r>
              <a:rPr lang="en-US" sz="3200" dirty="0"/>
              <a:t> once said that </a:t>
            </a:r>
          </a:p>
          <a:p>
            <a:r>
              <a:rPr lang="en-US" sz="3200" dirty="0"/>
              <a:t>studying the tides was the </a:t>
            </a:r>
          </a:p>
          <a:p>
            <a:r>
              <a:rPr lang="en-US" sz="3200" dirty="0"/>
              <a:t>tomb of human curiosity</a:t>
            </a:r>
          </a:p>
        </p:txBody>
      </p:sp>
      <p:pic>
        <p:nvPicPr>
          <p:cNvPr id="16386" name="Picture 2" descr="Arago Francois portrai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295400"/>
            <a:ext cx="3023354"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6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562" y="1981200"/>
            <a:ext cx="4863639" cy="3539430"/>
          </a:xfrm>
          <a:prstGeom prst="rect">
            <a:avLst/>
          </a:prstGeom>
          <a:noFill/>
        </p:spPr>
        <p:txBody>
          <a:bodyPr wrap="none" rtlCol="0">
            <a:spAutoFit/>
          </a:bodyPr>
          <a:lstStyle/>
          <a:p>
            <a:r>
              <a:rPr lang="en-US" sz="3200" dirty="0"/>
              <a:t>Three primary Influences:</a:t>
            </a:r>
          </a:p>
          <a:p>
            <a:pPr marL="742950" lvl="1" indent="-285750">
              <a:buFont typeface="Arial" panose="020B0604020202020204" pitchFamily="34" charset="0"/>
              <a:buChar char="•"/>
            </a:pPr>
            <a:r>
              <a:rPr lang="en-US" sz="3200" dirty="0"/>
              <a:t>Wind Speed</a:t>
            </a:r>
          </a:p>
          <a:p>
            <a:pPr marL="742950" lvl="1" indent="-285750">
              <a:buFont typeface="Arial" panose="020B0604020202020204" pitchFamily="34" charset="0"/>
              <a:buChar char="•"/>
            </a:pPr>
            <a:r>
              <a:rPr lang="en-US" sz="3200" dirty="0"/>
              <a:t>Wind Duration (length </a:t>
            </a:r>
            <a:br>
              <a:rPr lang="en-US" sz="3200" dirty="0"/>
            </a:br>
            <a:r>
              <a:rPr lang="en-US" sz="3200" dirty="0"/>
              <a:t>of time wind blows)</a:t>
            </a:r>
          </a:p>
          <a:p>
            <a:pPr marL="742950" lvl="1" indent="-285750">
              <a:buFont typeface="Arial" panose="020B0604020202020204" pitchFamily="34" charset="0"/>
              <a:buChar char="•"/>
            </a:pPr>
            <a:r>
              <a:rPr lang="en-US" sz="3200" dirty="0"/>
              <a:t>“Fetch” Extent of open </a:t>
            </a:r>
            <a:br>
              <a:rPr lang="en-US" sz="3200" dirty="0"/>
            </a:br>
            <a:r>
              <a:rPr lang="en-US" sz="3200" dirty="0"/>
              <a:t>water across which the </a:t>
            </a:r>
            <a:br>
              <a:rPr lang="en-US" sz="3200" dirty="0"/>
            </a:br>
            <a:r>
              <a:rPr lang="en-US" sz="3200" dirty="0"/>
              <a:t>wind can blow</a:t>
            </a:r>
          </a:p>
        </p:txBody>
      </p:sp>
      <p:sp>
        <p:nvSpPr>
          <p:cNvPr id="4" name="Rectangle 3"/>
          <p:cNvSpPr/>
          <p:nvPr/>
        </p:nvSpPr>
        <p:spPr>
          <a:xfrm>
            <a:off x="2448384" y="838200"/>
            <a:ext cx="4837094" cy="707886"/>
          </a:xfrm>
          <a:prstGeom prst="rect">
            <a:avLst/>
          </a:prstGeom>
        </p:spPr>
        <p:txBody>
          <a:bodyPr wrap="none">
            <a:spAutoFit/>
          </a:bodyPr>
          <a:lstStyle/>
          <a:p>
            <a:pPr algn="ctr"/>
            <a:r>
              <a:rPr lang="en-US" sz="4000" b="1" dirty="0"/>
              <a:t>Understanding Waves</a:t>
            </a:r>
          </a:p>
        </p:txBody>
      </p:sp>
      <p:pic>
        <p:nvPicPr>
          <p:cNvPr id="17410" name="Picture 2" descr="http://media-cdn.tripadvisor.com/media/photo-s/01/e1/99/68/jekyll-island-at-sunris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1" y="3146645"/>
            <a:ext cx="3733799" cy="279695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029201" y="1828800"/>
            <a:ext cx="4015962" cy="923330"/>
          </a:xfrm>
          <a:prstGeom prst="rect">
            <a:avLst/>
          </a:prstGeom>
        </p:spPr>
        <p:txBody>
          <a:bodyPr wrap="square">
            <a:spAutoFit/>
          </a:bodyPr>
          <a:lstStyle/>
          <a:p>
            <a:r>
              <a:rPr lang="en-US" dirty="0">
                <a:latin typeface="Arial" panose="020B0604020202020204" pitchFamily="34" charset="0"/>
              </a:rPr>
              <a:t>A </a:t>
            </a:r>
            <a:r>
              <a:rPr lang="en-US" b="1" dirty="0">
                <a:latin typeface="Arial" panose="020B0604020202020204" pitchFamily="34" charset="0"/>
              </a:rPr>
              <a:t>wave</a:t>
            </a:r>
            <a:r>
              <a:rPr lang="en-US" dirty="0">
                <a:latin typeface="Arial" panose="020B0604020202020204" pitchFamily="34" charset="0"/>
              </a:rPr>
              <a:t> is an oscillation accompanied by a transfer of energy that travels through a medium.</a:t>
            </a:r>
            <a:endParaRPr lang="en-US" dirty="0"/>
          </a:p>
        </p:txBody>
      </p:sp>
    </p:spTree>
    <p:extLst>
      <p:ext uri="{BB962C8B-B14F-4D97-AF65-F5344CB8AC3E}">
        <p14:creationId xmlns:p14="http://schemas.microsoft.com/office/powerpoint/2010/main" val="368058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48384" y="838200"/>
            <a:ext cx="4837094" cy="707886"/>
          </a:xfrm>
          <a:prstGeom prst="rect">
            <a:avLst/>
          </a:prstGeom>
        </p:spPr>
        <p:txBody>
          <a:bodyPr wrap="none">
            <a:spAutoFit/>
          </a:bodyPr>
          <a:lstStyle/>
          <a:p>
            <a:pPr algn="ctr"/>
            <a:r>
              <a:rPr lang="en-US" sz="4000" b="1" dirty="0"/>
              <a:t>Understanding Waves</a:t>
            </a:r>
          </a:p>
        </p:txBody>
      </p:sp>
      <p:pic>
        <p:nvPicPr>
          <p:cNvPr id="10242" name="Picture 2" descr="Image result for ocean waves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905000"/>
            <a:ext cx="7726062" cy="3353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8572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1752600"/>
            <a:ext cx="7535717" cy="3539430"/>
          </a:xfrm>
          <a:prstGeom prst="rect">
            <a:avLst/>
          </a:prstGeom>
          <a:noFill/>
        </p:spPr>
        <p:txBody>
          <a:bodyPr wrap="none" rtlCol="0">
            <a:spAutoFit/>
          </a:bodyPr>
          <a:lstStyle/>
          <a:p>
            <a:r>
              <a:rPr lang="en-US" sz="3200" dirty="0"/>
              <a:t>Importance of Waves:</a:t>
            </a:r>
          </a:p>
          <a:p>
            <a:pPr marL="742950" lvl="1" indent="-285750">
              <a:buFont typeface="Arial" panose="020B0604020202020204" pitchFamily="34" charset="0"/>
              <a:buChar char="•"/>
            </a:pPr>
            <a:r>
              <a:rPr lang="en-US" sz="3200" dirty="0"/>
              <a:t>Shaping Coastlines</a:t>
            </a:r>
          </a:p>
          <a:p>
            <a:pPr marL="1200150" lvl="2" indent="-285750">
              <a:buFont typeface="Arial" panose="020B0604020202020204" pitchFamily="34" charset="0"/>
              <a:buChar char="•"/>
            </a:pPr>
            <a:r>
              <a:rPr lang="en-US" sz="3200" dirty="0"/>
              <a:t>Eroding beaches</a:t>
            </a:r>
          </a:p>
          <a:p>
            <a:pPr marL="1200150" lvl="2" indent="-285750">
              <a:buFont typeface="Arial" panose="020B0604020202020204" pitchFamily="34" charset="0"/>
              <a:buChar char="•"/>
            </a:pPr>
            <a:r>
              <a:rPr lang="en-US" sz="3200" dirty="0"/>
              <a:t>Depositing Sand</a:t>
            </a:r>
          </a:p>
          <a:p>
            <a:pPr marL="742950" lvl="1" indent="-285750">
              <a:buFont typeface="Arial" panose="020B0604020202020204" pitchFamily="34" charset="0"/>
              <a:buChar char="•"/>
            </a:pPr>
            <a:r>
              <a:rPr lang="en-US" sz="3200" dirty="0"/>
              <a:t>Ecology</a:t>
            </a:r>
          </a:p>
          <a:p>
            <a:pPr marL="1200150" lvl="2" indent="-285750">
              <a:buFont typeface="Arial" panose="020B0604020202020204" pitchFamily="34" charset="0"/>
              <a:buChar char="•"/>
            </a:pPr>
            <a:r>
              <a:rPr lang="en-US" sz="3200" dirty="0"/>
              <a:t>Returning oxygen to water</a:t>
            </a:r>
          </a:p>
          <a:p>
            <a:pPr marL="1200150" lvl="2" indent="-285750">
              <a:buFont typeface="Arial" panose="020B0604020202020204" pitchFamily="34" charset="0"/>
              <a:buChar char="•"/>
            </a:pPr>
            <a:r>
              <a:rPr lang="en-US" sz="3200" dirty="0"/>
              <a:t>Stirring up nutrients for filter feeders</a:t>
            </a:r>
          </a:p>
        </p:txBody>
      </p:sp>
      <p:sp>
        <p:nvSpPr>
          <p:cNvPr id="4" name="Rectangle 3"/>
          <p:cNvSpPr/>
          <p:nvPr/>
        </p:nvSpPr>
        <p:spPr>
          <a:xfrm>
            <a:off x="2448384" y="838200"/>
            <a:ext cx="4837094" cy="707886"/>
          </a:xfrm>
          <a:prstGeom prst="rect">
            <a:avLst/>
          </a:prstGeom>
        </p:spPr>
        <p:txBody>
          <a:bodyPr wrap="none">
            <a:spAutoFit/>
          </a:bodyPr>
          <a:lstStyle/>
          <a:p>
            <a:pPr algn="ctr"/>
            <a:r>
              <a:rPr lang="en-US" sz="4000" b="1" dirty="0"/>
              <a:t>Understanding Waves</a:t>
            </a:r>
          </a:p>
        </p:txBody>
      </p:sp>
    </p:spTree>
    <p:extLst>
      <p:ext uri="{BB962C8B-B14F-4D97-AF65-F5344CB8AC3E}">
        <p14:creationId xmlns:p14="http://schemas.microsoft.com/office/powerpoint/2010/main" val="1131292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48384" y="838200"/>
            <a:ext cx="4837094" cy="707886"/>
          </a:xfrm>
          <a:prstGeom prst="rect">
            <a:avLst/>
          </a:prstGeom>
        </p:spPr>
        <p:txBody>
          <a:bodyPr wrap="none">
            <a:spAutoFit/>
          </a:bodyPr>
          <a:lstStyle/>
          <a:p>
            <a:pPr algn="ctr"/>
            <a:r>
              <a:rPr lang="en-US" sz="4000" b="1" dirty="0"/>
              <a:t>Understanding Waves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495066"/>
            <a:ext cx="7086600" cy="4102180"/>
          </a:xfrm>
          <a:prstGeom prst="rect">
            <a:avLst/>
          </a:prstGeom>
        </p:spPr>
      </p:pic>
    </p:spTree>
    <p:extLst>
      <p:ext uri="{BB962C8B-B14F-4D97-AF65-F5344CB8AC3E}">
        <p14:creationId xmlns:p14="http://schemas.microsoft.com/office/powerpoint/2010/main" val="41914804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72771" y="457200"/>
            <a:ext cx="1770164" cy="707886"/>
          </a:xfrm>
          <a:prstGeom prst="rect">
            <a:avLst/>
          </a:prstGeom>
        </p:spPr>
        <p:txBody>
          <a:bodyPr wrap="none">
            <a:spAutoFit/>
          </a:bodyPr>
          <a:lstStyle/>
          <a:p>
            <a:pPr algn="ctr"/>
            <a:r>
              <a:rPr lang="en-US" sz="4000" b="1" dirty="0"/>
              <a:t>Erosion</a:t>
            </a:r>
          </a:p>
        </p:txBody>
      </p:sp>
      <p:pic>
        <p:nvPicPr>
          <p:cNvPr id="12290" name="Picture 2" descr="https://daveanddiane.files.wordpress.com/2013/11/img_271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95553" y="1295400"/>
            <a:ext cx="6324600" cy="4216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9185499"/>
      </p:ext>
    </p:extLst>
  </p:cSld>
  <p:clrMapOvr>
    <a:masterClrMapping/>
  </p:clrMapOvr>
</p:sld>
</file>

<file path=ppt/theme/theme1.xml><?xml version="1.0" encoding="utf-8"?>
<a:theme xmlns:a="http://schemas.openxmlformats.org/drawingml/2006/main" name="PPT slide_4H">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 slide_4H</Template>
  <TotalTime>5657</TotalTime>
  <Words>703</Words>
  <Application>Microsoft Office PowerPoint</Application>
  <PresentationFormat>On-screen Show (4:3)</PresentationFormat>
  <Paragraphs>79</Paragraphs>
  <Slides>35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Cooper Black</vt:lpstr>
      <vt:lpstr>Georgia</vt:lpstr>
      <vt:lpstr>Verdana</vt:lpstr>
      <vt:lpstr>PPT slide_4H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SNAKES!</dc:title>
  <dc:creator>jekyllEE1</dc:creator>
  <cp:lastModifiedBy>ga4h</cp:lastModifiedBy>
  <cp:revision>389</cp:revision>
  <dcterms:created xsi:type="dcterms:W3CDTF">2011-12-06T20:31:38Z</dcterms:created>
  <dcterms:modified xsi:type="dcterms:W3CDTF">2020-06-02T19:28:43Z</dcterms:modified>
</cp:coreProperties>
</file>